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87" r:id="rId4"/>
    <p:sldId id="289" r:id="rId5"/>
    <p:sldId id="258" r:id="rId6"/>
    <p:sldId id="259" r:id="rId7"/>
    <p:sldId id="260" r:id="rId8"/>
    <p:sldId id="261" r:id="rId9"/>
    <p:sldId id="291" r:id="rId10"/>
    <p:sldId id="292" r:id="rId11"/>
    <p:sldId id="294" r:id="rId12"/>
    <p:sldId id="293" r:id="rId13"/>
    <p:sldId id="296" r:id="rId14"/>
    <p:sldId id="299" r:id="rId15"/>
    <p:sldId id="310" r:id="rId16"/>
    <p:sldId id="311" r:id="rId17"/>
    <p:sldId id="300" r:id="rId18"/>
    <p:sldId id="302" r:id="rId19"/>
    <p:sldId id="303" r:id="rId20"/>
    <p:sldId id="305" r:id="rId21"/>
    <p:sldId id="304" r:id="rId22"/>
    <p:sldId id="312" r:id="rId23"/>
    <p:sldId id="306" r:id="rId24"/>
    <p:sldId id="309" r:id="rId25"/>
    <p:sldId id="295" r:id="rId26"/>
    <p:sldId id="28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zem" initials="H" lastIdx="1" clrIdx="0">
    <p:extLst>
      <p:ext uri="{19B8F6BF-5375-455C-9EA6-DF929625EA0E}">
        <p15:presenceInfo xmlns:p15="http://schemas.microsoft.com/office/powerpoint/2012/main" userId="Haze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6"/>
    <a:srgbClr val="FFFFFF"/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6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E0E3B-24A9-4694-9085-635F73E0B2B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7FCCB-7F72-440D-8E64-DE79B0EB5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54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46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82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33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674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835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420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833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703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739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388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90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83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498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386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182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872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10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37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5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97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09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19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50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7FCCB-7F72-440D-8E64-DE79B0EB5E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22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/>
              <a:t>Clinical Practice Highlights For Cutaneous MELANOMA ESMO 2025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Hazem </a:t>
            </a:r>
            <a:r>
              <a:rPr lang="en-US" dirty="0" err="1" smtClean="0"/>
              <a:t>ksiri</a:t>
            </a:r>
            <a:r>
              <a:rPr lang="en-US" dirty="0" smtClean="0"/>
              <a:t> ,MD</a:t>
            </a:r>
          </a:p>
          <a:p>
            <a:pPr algn="ctr"/>
            <a:r>
              <a:rPr lang="en-US" smtClean="0"/>
              <a:t>04-05/12/2025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84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SLNB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Not </a:t>
            </a:r>
            <a:r>
              <a:rPr lang="en-US" dirty="0"/>
              <a:t>routinely recommended for pT1a melanomas but can be discussed for special </a:t>
            </a:r>
            <a:r>
              <a:rPr lang="en-US" dirty="0" smtClean="0"/>
              <a:t>cases          </a:t>
            </a:r>
            <a:r>
              <a:rPr lang="en-US" dirty="0"/>
              <a:t>[</a:t>
            </a:r>
            <a:r>
              <a:rPr lang="en-US" dirty="0" smtClean="0"/>
              <a:t>e.g. 3 </a:t>
            </a:r>
            <a:r>
              <a:rPr lang="en-US" dirty="0"/>
              <a:t>mitoses/mm2, a positive deep margin or when </a:t>
            </a:r>
            <a:r>
              <a:rPr lang="en-US" dirty="0" err="1"/>
              <a:t>Breslow</a:t>
            </a:r>
            <a:r>
              <a:rPr lang="en-US" dirty="0"/>
              <a:t> thickness cannot be reliably determined (</a:t>
            </a:r>
            <a:r>
              <a:rPr lang="en-US" dirty="0" err="1"/>
              <a:t>pTx</a:t>
            </a:r>
            <a:r>
              <a:rPr lang="en-US" dirty="0" smtClean="0"/>
              <a:t>)].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SLNB should be discussed with patients with a melanoma of AJCC8 stage pT1b </a:t>
            </a:r>
            <a:endParaRPr lang="en-US" dirty="0" smtClean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Recommended </a:t>
            </a:r>
            <a:r>
              <a:rPr lang="en-US" dirty="0"/>
              <a:t>for all patients with </a:t>
            </a:r>
            <a:r>
              <a:rPr lang="en-US" u="sng" dirty="0"/>
              <a:t>clinically node negative stage T2a or higher melanoma </a:t>
            </a:r>
            <a:r>
              <a:rPr lang="en-US" dirty="0"/>
              <a:t>(according to AJCC8), i.e. </a:t>
            </a:r>
            <a:r>
              <a:rPr lang="en-US" u="sng" dirty="0"/>
              <a:t>&gt;1.0 mm </a:t>
            </a:r>
            <a:r>
              <a:rPr lang="en-US" u="sng" dirty="0" err="1"/>
              <a:t>Breslow</a:t>
            </a:r>
            <a:r>
              <a:rPr lang="en-US" u="sng" dirty="0"/>
              <a:t> thickness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SLNB procedures should be carried out </a:t>
            </a:r>
            <a:r>
              <a:rPr lang="en-US" u="sng" dirty="0"/>
              <a:t>simultaneously</a:t>
            </a:r>
            <a:r>
              <a:rPr lang="en-US" dirty="0"/>
              <a:t> with the WLE to avoid lymph drainage modifications.</a:t>
            </a: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/>
              <a:t>Han D, </a:t>
            </a:r>
            <a:r>
              <a:rPr lang="en-US" sz="800" dirty="0" err="1"/>
              <a:t>Zager</a:t>
            </a:r>
            <a:r>
              <a:rPr lang="en-US" sz="800" dirty="0"/>
              <a:t> JS, </a:t>
            </a:r>
            <a:r>
              <a:rPr lang="en-US" sz="800" dirty="0" err="1"/>
              <a:t>Shyr</a:t>
            </a:r>
            <a:r>
              <a:rPr lang="en-US" sz="800" dirty="0"/>
              <a:t> Y, et al. </a:t>
            </a:r>
            <a:r>
              <a:rPr lang="en-US" sz="800" dirty="0" err="1"/>
              <a:t>Clinicopathologic</a:t>
            </a:r>
            <a:r>
              <a:rPr lang="en-US" sz="800" dirty="0"/>
              <a:t> predictors of sentinel lymph node metastasis in thin melanoma. </a:t>
            </a:r>
            <a:r>
              <a:rPr lang="en-US" sz="800" i="1" dirty="0"/>
              <a:t>J </a:t>
            </a:r>
            <a:r>
              <a:rPr lang="en-US" sz="800" i="1" dirty="0" err="1"/>
              <a:t>Clin</a:t>
            </a:r>
            <a:r>
              <a:rPr lang="en-US" sz="800" i="1" dirty="0"/>
              <a:t> </a:t>
            </a:r>
            <a:r>
              <a:rPr lang="en-US" sz="800" i="1" dirty="0" err="1"/>
              <a:t>Oncol</a:t>
            </a:r>
            <a:r>
              <a:rPr lang="en-US" sz="800" i="1" dirty="0"/>
              <a:t>. </a:t>
            </a:r>
            <a:r>
              <a:rPr lang="en-US" sz="800" dirty="0"/>
              <a:t>2013;31(35):4387-4393. </a:t>
            </a:r>
          </a:p>
        </p:txBody>
      </p:sp>
    </p:spTree>
    <p:extLst>
      <p:ext uri="{BB962C8B-B14F-4D97-AF65-F5344CB8AC3E}">
        <p14:creationId xmlns:p14="http://schemas.microsoft.com/office/powerpoint/2010/main" val="144172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Molecular characterization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8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126" y="2036446"/>
            <a:ext cx="7557094" cy="4022725"/>
          </a:xfrm>
        </p:spPr>
      </p:pic>
      <p:sp>
        <p:nvSpPr>
          <p:cNvPr id="10" name="Google Shape;330;p6"/>
          <p:cNvSpPr/>
          <p:nvPr/>
        </p:nvSpPr>
        <p:spPr>
          <a:xfrm>
            <a:off x="8036417" y="2083463"/>
            <a:ext cx="3479872" cy="1484939"/>
          </a:xfrm>
          <a:prstGeom prst="wedgeRoundRectCallout">
            <a:avLst>
              <a:gd name="adj1" fmla="val -45047"/>
              <a:gd name="adj2" fmla="val 11643"/>
              <a:gd name="adj3" fmla="val 16667"/>
            </a:avLst>
          </a:prstGeom>
          <a:noFill/>
          <a:ln w="38100" cap="flat" cmpd="sng">
            <a:solidFill>
              <a:srgbClr val="4072A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In melanoma and other types of cancer, the same pathways that are important for cell survival and function in healthy cells, such as the </a:t>
            </a:r>
            <a:r>
              <a:rPr lang="en-US" sz="1400" b="1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PI3K and MAPK pathways</a:t>
            </a: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, instead drive cancer cell proliferation and survival</a:t>
            </a:r>
            <a:endParaRPr sz="1400" b="1" i="0" u="none" strike="noStrike" cap="none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329;p6"/>
          <p:cNvSpPr/>
          <p:nvPr/>
        </p:nvSpPr>
        <p:spPr>
          <a:xfrm>
            <a:off x="8715388" y="3862681"/>
            <a:ext cx="3316057" cy="1675234"/>
          </a:xfrm>
          <a:prstGeom prst="wedgeRoundRectCallout">
            <a:avLst>
              <a:gd name="adj1" fmla="val -49465"/>
              <a:gd name="adj2" fmla="val -7328"/>
              <a:gd name="adj3" fmla="val 16667"/>
            </a:avLst>
          </a:prstGeom>
          <a:noFill/>
          <a:ln w="38100" cap="flat" cmpd="sng">
            <a:solidFill>
              <a:srgbClr val="4072A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Alterations in the MAPK pathway can occur as a result of gene mutations, deletions, amplifications, or other factors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en-US" sz="1400" b="1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red arrows </a:t>
            </a: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indicate </a:t>
            </a:r>
            <a:r>
              <a:rPr lang="en-US" sz="1400" b="0" i="0" u="none" strike="noStrike" cap="non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signaling </a:t>
            </a: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components whose functions are commonly affected in melanoma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15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Molecular characterization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8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126" y="2036446"/>
            <a:ext cx="7557094" cy="4022725"/>
          </a:xfrm>
        </p:spPr>
      </p:pic>
      <p:sp>
        <p:nvSpPr>
          <p:cNvPr id="8" name="Google Shape;404;p7"/>
          <p:cNvSpPr/>
          <p:nvPr/>
        </p:nvSpPr>
        <p:spPr>
          <a:xfrm>
            <a:off x="8093596" y="1846263"/>
            <a:ext cx="3074964" cy="2635584"/>
          </a:xfrm>
          <a:prstGeom prst="wedgeRoundRectCallout">
            <a:avLst>
              <a:gd name="adj1" fmla="val -73622"/>
              <a:gd name="adj2" fmla="val 15471"/>
              <a:gd name="adj3" fmla="val 16667"/>
            </a:avLst>
          </a:prstGeom>
          <a:noFill/>
          <a:ln w="38100" cap="flat" cmpd="sng">
            <a:solidFill>
              <a:srgbClr val="980FC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34275" rIns="5400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en-US" sz="1400" b="0" i="1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BRAF</a:t>
            </a:r>
            <a:r>
              <a:rPr lang="en-US" sz="1400" b="0" i="0" u="none" strike="noStrike" cap="none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V600</a:t>
            </a: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mutation occurs in approximately </a:t>
            </a:r>
            <a:r>
              <a:rPr lang="en-US" sz="1400" b="1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40–60%</a:t>
            </a: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of all cutaneous melanomas and leads to the constitutive activation of the BRAF kinase</a:t>
            </a:r>
            <a:r>
              <a:rPr lang="en-US" sz="1400" b="0" i="0" u="none" strike="noStrike" cap="none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Over </a:t>
            </a:r>
            <a:r>
              <a:rPr lang="en-US" sz="1400" b="1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90%</a:t>
            </a: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of </a:t>
            </a:r>
            <a:r>
              <a:rPr lang="en-US" sz="1400" b="1" i="1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BRAF</a:t>
            </a:r>
            <a:r>
              <a:rPr lang="en-US" sz="1400" b="1" i="0" u="none" strike="noStrike" cap="none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V600 </a:t>
            </a:r>
            <a:r>
              <a:rPr lang="en-US" sz="1400" b="1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mutations are type V600E</a:t>
            </a:r>
            <a:r>
              <a:rPr lang="en-US" sz="1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. Less common types include V600K and V600G/R, which occur in approximately 5–6% and 3% of cases, </a:t>
            </a:r>
            <a:r>
              <a:rPr lang="en-US" sz="1400" b="0" i="0" u="none" strike="noStrike" cap="non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respectively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Google Shape;407;p7"/>
          <p:cNvSpPr/>
          <p:nvPr/>
        </p:nvSpPr>
        <p:spPr>
          <a:xfrm>
            <a:off x="9075219" y="4590750"/>
            <a:ext cx="2080461" cy="1468421"/>
          </a:xfrm>
          <a:prstGeom prst="wedgeRoundRectCallout">
            <a:avLst>
              <a:gd name="adj1" fmla="val -43620"/>
              <a:gd name="adj2" fmla="val 17669"/>
              <a:gd name="adj3" fmla="val 16667"/>
            </a:avLst>
          </a:prstGeom>
          <a:noFill/>
          <a:ln w="38100" cap="flat" cmpd="sng">
            <a:solidFill>
              <a:srgbClr val="980FC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Despite the known role of BRAF mutations in the development of melanoma, the role of BRAF as a </a:t>
            </a:r>
            <a:r>
              <a:rPr lang="en-US" sz="1200" b="0" i="0" u="sng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prognostic</a:t>
            </a:r>
            <a:r>
              <a:rPr lang="en-US" sz="12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marker remains unclear</a:t>
            </a:r>
            <a:r>
              <a:rPr lang="en-US" sz="1200" b="0" i="0" u="none" strike="noStrike" cap="none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5,6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49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Predictive and </a:t>
            </a:r>
            <a:r>
              <a:rPr lang="en-US" b="1" dirty="0" smtClean="0"/>
              <a:t>Prognostic Biomarkers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ECOG </a:t>
            </a:r>
            <a:r>
              <a:rPr lang="en-US" dirty="0" smtClean="0"/>
              <a:t>PS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 smtClean="0"/>
              <a:t>lactate </a:t>
            </a:r>
            <a:r>
              <a:rPr lang="en-US" dirty="0"/>
              <a:t>dehydrogenase (LDH) </a:t>
            </a:r>
            <a:r>
              <a:rPr lang="en-US" dirty="0" smtClean="0"/>
              <a:t>levels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number of metastatic </a:t>
            </a:r>
            <a:r>
              <a:rPr lang="en-US" dirty="0" smtClean="0"/>
              <a:t>sites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offer </a:t>
            </a:r>
            <a:r>
              <a:rPr lang="en-US" dirty="0"/>
              <a:t>predictive and prognostic </a:t>
            </a:r>
            <a:r>
              <a:rPr lang="en-US" dirty="0" smtClean="0"/>
              <a:t>value in </a:t>
            </a:r>
            <a:r>
              <a:rPr lang="en-US" dirty="0"/>
              <a:t>patients undergoing targeted </a:t>
            </a:r>
            <a:r>
              <a:rPr lang="en-US" dirty="0" smtClean="0"/>
              <a:t>therapy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/>
              <a:t>Green AC, Williams GM, Logan V, et al. Reduced melanoma after regular sunscreen use: randomized trial follow-up. </a:t>
            </a:r>
            <a:r>
              <a:rPr lang="en-US" sz="800" i="1" dirty="0"/>
              <a:t>J </a:t>
            </a:r>
            <a:r>
              <a:rPr lang="en-US" sz="800" i="1" dirty="0" err="1"/>
              <a:t>Clin</a:t>
            </a:r>
            <a:r>
              <a:rPr lang="en-US" sz="800" i="1" dirty="0"/>
              <a:t> </a:t>
            </a:r>
            <a:r>
              <a:rPr lang="en-US" sz="800" i="1" dirty="0" err="1"/>
              <a:t>Oncol</a:t>
            </a:r>
            <a:r>
              <a:rPr lang="en-US" sz="800" i="1" dirty="0"/>
              <a:t>. </a:t>
            </a:r>
            <a:r>
              <a:rPr lang="en-US" sz="800" dirty="0"/>
              <a:t>2011;29(3):257-263. </a:t>
            </a:r>
          </a:p>
        </p:txBody>
      </p:sp>
      <p:grpSp>
        <p:nvGrpSpPr>
          <p:cNvPr id="5" name="Google Shape;953;p25"/>
          <p:cNvGrpSpPr/>
          <p:nvPr/>
        </p:nvGrpSpPr>
        <p:grpSpPr>
          <a:xfrm>
            <a:off x="3313662" y="3658207"/>
            <a:ext cx="4351843" cy="2691941"/>
            <a:chOff x="705667" y="2499729"/>
            <a:chExt cx="4268544" cy="2737602"/>
          </a:xfrm>
        </p:grpSpPr>
        <p:sp>
          <p:nvSpPr>
            <p:cNvPr id="6" name="Google Shape;954;p25"/>
            <p:cNvSpPr txBox="1"/>
            <p:nvPr/>
          </p:nvSpPr>
          <p:spPr>
            <a:xfrm>
              <a:off x="807587" y="3791825"/>
              <a:ext cx="410831" cy="276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ctr" anchorCtr="0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US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0.4</a:t>
              </a:r>
              <a:endParaRPr/>
            </a:p>
          </p:txBody>
        </p:sp>
        <p:sp>
          <p:nvSpPr>
            <p:cNvPr id="7" name="Google Shape;955;p25"/>
            <p:cNvSpPr txBox="1"/>
            <p:nvPr/>
          </p:nvSpPr>
          <p:spPr>
            <a:xfrm>
              <a:off x="807587" y="4205837"/>
              <a:ext cx="410831" cy="276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ctr" anchorCtr="0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US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0.2</a:t>
              </a:r>
              <a:endParaRPr/>
            </a:p>
          </p:txBody>
        </p:sp>
        <p:sp>
          <p:nvSpPr>
            <p:cNvPr id="8" name="Google Shape;956;p25"/>
            <p:cNvSpPr txBox="1"/>
            <p:nvPr/>
          </p:nvSpPr>
          <p:spPr>
            <a:xfrm rot="-5400000">
              <a:off x="606493" y="3603428"/>
              <a:ext cx="367624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25"/>
                <a:buFont typeface="Arial"/>
                <a:buNone/>
              </a:pPr>
              <a:r>
                <a:rPr lang="en-US" sz="825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OS %</a:t>
              </a:r>
              <a:endParaRPr/>
            </a:p>
          </p:txBody>
        </p:sp>
        <p:sp>
          <p:nvSpPr>
            <p:cNvPr id="9" name="Google Shape;957;p25"/>
            <p:cNvSpPr txBox="1"/>
            <p:nvPr/>
          </p:nvSpPr>
          <p:spPr>
            <a:xfrm>
              <a:off x="1249309" y="4960335"/>
              <a:ext cx="3724892" cy="276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US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Time in months</a:t>
              </a:r>
              <a:endParaRPr/>
            </a:p>
          </p:txBody>
        </p:sp>
        <p:cxnSp>
          <p:nvCxnSpPr>
            <p:cNvPr id="10" name="Google Shape;958;p25"/>
            <p:cNvCxnSpPr/>
            <p:nvPr/>
          </p:nvCxnSpPr>
          <p:spPr>
            <a:xfrm>
              <a:off x="1175072" y="3088549"/>
              <a:ext cx="76778" cy="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" name="Google Shape;959;p25"/>
            <p:cNvCxnSpPr/>
            <p:nvPr/>
          </p:nvCxnSpPr>
          <p:spPr>
            <a:xfrm>
              <a:off x="1175072" y="3504238"/>
              <a:ext cx="76778" cy="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" name="Google Shape;960;p25"/>
            <p:cNvCxnSpPr/>
            <p:nvPr/>
          </p:nvCxnSpPr>
          <p:spPr>
            <a:xfrm>
              <a:off x="1175072" y="4344335"/>
              <a:ext cx="76778" cy="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3" name="Google Shape;961;p25"/>
            <p:cNvSpPr txBox="1"/>
            <p:nvPr/>
          </p:nvSpPr>
          <p:spPr>
            <a:xfrm>
              <a:off x="785567" y="2949465"/>
              <a:ext cx="432852" cy="276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ctr" anchorCtr="0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US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0.8</a:t>
              </a:r>
              <a:endParaRPr/>
            </a:p>
          </p:txBody>
        </p:sp>
        <p:sp>
          <p:nvSpPr>
            <p:cNvPr id="14" name="Google Shape;962;p25"/>
            <p:cNvSpPr txBox="1"/>
            <p:nvPr/>
          </p:nvSpPr>
          <p:spPr>
            <a:xfrm>
              <a:off x="807587" y="3365033"/>
              <a:ext cx="410831" cy="276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ctr" anchorCtr="0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US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0.6</a:t>
              </a:r>
              <a:endParaRPr/>
            </a:p>
          </p:txBody>
        </p:sp>
        <p:cxnSp>
          <p:nvCxnSpPr>
            <p:cNvPr id="15" name="Google Shape;963;p25"/>
            <p:cNvCxnSpPr/>
            <p:nvPr/>
          </p:nvCxnSpPr>
          <p:spPr>
            <a:xfrm>
              <a:off x="1175072" y="3930323"/>
              <a:ext cx="76778" cy="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6" name="Google Shape;964;p25"/>
            <p:cNvSpPr txBox="1"/>
            <p:nvPr/>
          </p:nvSpPr>
          <p:spPr>
            <a:xfrm>
              <a:off x="990325" y="4638525"/>
              <a:ext cx="226388" cy="276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ctr" anchorCtr="0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US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0</a:t>
              </a:r>
              <a:endParaRPr/>
            </a:p>
          </p:txBody>
        </p:sp>
        <p:grpSp>
          <p:nvGrpSpPr>
            <p:cNvPr id="17" name="Google Shape;965;p25"/>
            <p:cNvGrpSpPr/>
            <p:nvPr/>
          </p:nvGrpSpPr>
          <p:grpSpPr>
            <a:xfrm>
              <a:off x="1137915" y="4787996"/>
              <a:ext cx="3486862" cy="270217"/>
              <a:chOff x="6927390" y="5489910"/>
              <a:chExt cx="4152749" cy="324093"/>
            </a:xfrm>
          </p:grpSpPr>
          <p:sp>
            <p:nvSpPr>
              <p:cNvPr id="109" name="Google Shape;966;p25"/>
              <p:cNvSpPr txBox="1"/>
              <p:nvPr/>
            </p:nvSpPr>
            <p:spPr>
              <a:xfrm>
                <a:off x="7890939" y="5537006"/>
                <a:ext cx="274320" cy="276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Arial"/>
                  <a:buNone/>
                </a:pPr>
                <a:r>
                  <a:rPr lang="en-US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5</a:t>
                </a:r>
                <a:endParaRPr/>
              </a:p>
            </p:txBody>
          </p:sp>
          <p:sp>
            <p:nvSpPr>
              <p:cNvPr id="110" name="Google Shape;967;p25"/>
              <p:cNvSpPr txBox="1"/>
              <p:nvPr/>
            </p:nvSpPr>
            <p:spPr>
              <a:xfrm>
                <a:off x="10805819" y="5537006"/>
                <a:ext cx="274320" cy="276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Arial"/>
                  <a:buNone/>
                </a:pPr>
                <a:r>
                  <a:rPr lang="en-US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20</a:t>
                </a:r>
                <a:endParaRPr/>
              </a:p>
            </p:txBody>
          </p:sp>
          <p:cxnSp>
            <p:nvCxnSpPr>
              <p:cNvPr id="111" name="Google Shape;968;p25"/>
              <p:cNvCxnSpPr/>
              <p:nvPr/>
            </p:nvCxnSpPr>
            <p:spPr>
              <a:xfrm>
                <a:off x="7060055" y="5489910"/>
                <a:ext cx="0" cy="91439"/>
              </a:xfrm>
              <a:prstGeom prst="straightConnector1">
                <a:avLst/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112" name="Google Shape;969;p25"/>
              <p:cNvCxnSpPr/>
              <p:nvPr/>
            </p:nvCxnSpPr>
            <p:spPr>
              <a:xfrm>
                <a:off x="10938101" y="5489910"/>
                <a:ext cx="0" cy="91439"/>
              </a:xfrm>
              <a:prstGeom prst="straightConnector1">
                <a:avLst/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sp>
            <p:nvSpPr>
              <p:cNvPr id="113" name="Google Shape;970;p25"/>
              <p:cNvSpPr txBox="1"/>
              <p:nvPr/>
            </p:nvSpPr>
            <p:spPr>
              <a:xfrm>
                <a:off x="6927390" y="5537006"/>
                <a:ext cx="274320" cy="276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Arial"/>
                  <a:buNone/>
                </a:pPr>
                <a:r>
                  <a:rPr lang="en-US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0</a:t>
                </a:r>
                <a:endParaRPr/>
              </a:p>
            </p:txBody>
          </p:sp>
          <p:cxnSp>
            <p:nvCxnSpPr>
              <p:cNvPr id="114" name="Google Shape;971;p25"/>
              <p:cNvCxnSpPr/>
              <p:nvPr/>
            </p:nvCxnSpPr>
            <p:spPr>
              <a:xfrm>
                <a:off x="9966718" y="5489910"/>
                <a:ext cx="0" cy="91439"/>
              </a:xfrm>
              <a:prstGeom prst="straightConnector1">
                <a:avLst/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115" name="Google Shape;972;p25"/>
              <p:cNvCxnSpPr/>
              <p:nvPr/>
            </p:nvCxnSpPr>
            <p:spPr>
              <a:xfrm>
                <a:off x="8028098" y="5489917"/>
                <a:ext cx="0" cy="91439"/>
              </a:xfrm>
              <a:prstGeom prst="straightConnector1">
                <a:avLst/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116" name="Google Shape;973;p25"/>
              <p:cNvCxnSpPr/>
              <p:nvPr/>
            </p:nvCxnSpPr>
            <p:spPr>
              <a:xfrm>
                <a:off x="8999078" y="5489910"/>
                <a:ext cx="0" cy="91439"/>
              </a:xfrm>
              <a:prstGeom prst="straightConnector1">
                <a:avLst/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sp>
            <p:nvSpPr>
              <p:cNvPr id="117" name="Google Shape;974;p25"/>
              <p:cNvSpPr txBox="1"/>
              <p:nvPr/>
            </p:nvSpPr>
            <p:spPr>
              <a:xfrm>
                <a:off x="8855239" y="5537006"/>
                <a:ext cx="274320" cy="276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Arial"/>
                  <a:buNone/>
                </a:pPr>
                <a:r>
                  <a:rPr lang="en-US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10</a:t>
                </a:r>
                <a:endParaRPr/>
              </a:p>
            </p:txBody>
          </p:sp>
          <p:sp>
            <p:nvSpPr>
              <p:cNvPr id="118" name="Google Shape;975;p25"/>
              <p:cNvSpPr txBox="1"/>
              <p:nvPr/>
            </p:nvSpPr>
            <p:spPr>
              <a:xfrm>
                <a:off x="9826218" y="5537006"/>
                <a:ext cx="274320" cy="276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Arial"/>
                  <a:buNone/>
                </a:pPr>
                <a:r>
                  <a:rPr lang="en-US" sz="9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15</a:t>
                </a:r>
                <a:endParaRPr/>
              </a:p>
            </p:txBody>
          </p:sp>
        </p:grpSp>
        <p:cxnSp>
          <p:nvCxnSpPr>
            <p:cNvPr id="18" name="Google Shape;976;p25"/>
            <p:cNvCxnSpPr/>
            <p:nvPr/>
          </p:nvCxnSpPr>
          <p:spPr>
            <a:xfrm>
              <a:off x="1175072" y="4774901"/>
              <a:ext cx="76778" cy="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9" name="Google Shape;977;p25"/>
            <p:cNvSpPr txBox="1"/>
            <p:nvPr/>
          </p:nvSpPr>
          <p:spPr>
            <a:xfrm>
              <a:off x="1904827" y="4081207"/>
              <a:ext cx="1315329" cy="738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50"/>
                <a:buFont typeface="Arial"/>
                <a:buNone/>
              </a:pPr>
              <a:r>
                <a:rPr lang="en-US" sz="7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Normal LDH (</a:t>
              </a:r>
              <a:r>
                <a:rPr lang="en-US" sz="750" b="0" i="1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r>
                <a:rPr lang="en-US" sz="7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=32)</a:t>
              </a:r>
              <a:endParaRPr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50"/>
                <a:buFont typeface="Arial"/>
                <a:buNone/>
              </a:pPr>
              <a:r>
                <a:rPr lang="en-US" sz="7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LDH &gt; ULN  (</a:t>
              </a:r>
              <a:r>
                <a:rPr lang="en-US" sz="750" b="0" i="1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r>
                <a:rPr lang="en-US" sz="7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=34)</a:t>
              </a:r>
              <a:endParaRPr sz="7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" name="Google Shape;978;p25"/>
            <p:cNvGrpSpPr/>
            <p:nvPr/>
          </p:nvGrpSpPr>
          <p:grpSpPr>
            <a:xfrm>
              <a:off x="1250950" y="2635251"/>
              <a:ext cx="3640138" cy="801688"/>
              <a:chOff x="1250950" y="2635251"/>
              <a:chExt cx="3640138" cy="801688"/>
            </a:xfrm>
          </p:grpSpPr>
          <p:cxnSp>
            <p:nvCxnSpPr>
              <p:cNvPr id="57" name="Google Shape;979;p25"/>
              <p:cNvCxnSpPr/>
              <p:nvPr/>
            </p:nvCxnSpPr>
            <p:spPr>
              <a:xfrm>
                <a:off x="1954213" y="2798764"/>
                <a:ext cx="0" cy="8255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0082DA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58" name="Google Shape;980;p25"/>
              <p:cNvCxnSpPr/>
              <p:nvPr/>
            </p:nvCxnSpPr>
            <p:spPr>
              <a:xfrm rot="10800000">
                <a:off x="1914525" y="2841626"/>
                <a:ext cx="77788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0082DA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grpSp>
            <p:nvGrpSpPr>
              <p:cNvPr id="59" name="Google Shape;981;p25"/>
              <p:cNvGrpSpPr/>
              <p:nvPr/>
            </p:nvGrpSpPr>
            <p:grpSpPr>
              <a:xfrm>
                <a:off x="1250950" y="2635251"/>
                <a:ext cx="3640138" cy="801688"/>
                <a:chOff x="1250950" y="2635251"/>
                <a:chExt cx="3640138" cy="801688"/>
              </a:xfrm>
            </p:grpSpPr>
            <p:sp>
              <p:nvSpPr>
                <p:cNvPr id="60" name="Google Shape;982;p25"/>
                <p:cNvSpPr/>
                <p:nvPr/>
              </p:nvSpPr>
              <p:spPr>
                <a:xfrm>
                  <a:off x="1250950" y="2635251"/>
                  <a:ext cx="3608388" cy="75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3" h="478" extrusionOk="0">
                      <a:moveTo>
                        <a:pt x="0" y="0"/>
                      </a:moveTo>
                      <a:lnTo>
                        <a:pt x="46" y="0"/>
                      </a:lnTo>
                      <a:lnTo>
                        <a:pt x="46" y="39"/>
                      </a:lnTo>
                      <a:lnTo>
                        <a:pt x="173" y="39"/>
                      </a:lnTo>
                      <a:lnTo>
                        <a:pt x="173" y="80"/>
                      </a:lnTo>
                      <a:lnTo>
                        <a:pt x="334" y="80"/>
                      </a:lnTo>
                      <a:lnTo>
                        <a:pt x="334" y="125"/>
                      </a:lnTo>
                      <a:lnTo>
                        <a:pt x="590" y="125"/>
                      </a:lnTo>
                      <a:lnTo>
                        <a:pt x="590" y="182"/>
                      </a:lnTo>
                      <a:lnTo>
                        <a:pt x="610" y="182"/>
                      </a:lnTo>
                      <a:lnTo>
                        <a:pt x="610" y="248"/>
                      </a:lnTo>
                      <a:lnTo>
                        <a:pt x="644" y="248"/>
                      </a:lnTo>
                      <a:lnTo>
                        <a:pt x="644" y="312"/>
                      </a:lnTo>
                      <a:lnTo>
                        <a:pt x="819" y="312"/>
                      </a:lnTo>
                      <a:lnTo>
                        <a:pt x="819" y="380"/>
                      </a:lnTo>
                      <a:lnTo>
                        <a:pt x="1420" y="380"/>
                      </a:lnTo>
                      <a:lnTo>
                        <a:pt x="1420" y="478"/>
                      </a:lnTo>
                      <a:lnTo>
                        <a:pt x="2273" y="478"/>
                      </a:lnTo>
                    </a:path>
                  </a:pathLst>
                </a:custGeom>
                <a:noFill/>
                <a:ln w="28575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spcFirstLastPara="1" wrap="square" lIns="68575" tIns="34275" rIns="68575" bIns="34275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350"/>
                    <a:buFont typeface="Arial"/>
                    <a:buNone/>
                  </a:pPr>
                  <a:endParaRPr sz="135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61" name="Google Shape;983;p25"/>
                <p:cNvCxnSpPr/>
                <p:nvPr/>
              </p:nvCxnSpPr>
              <p:spPr>
                <a:xfrm>
                  <a:off x="1633538" y="2728914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62" name="Google Shape;984;p25"/>
                <p:cNvCxnSpPr/>
                <p:nvPr/>
              </p:nvCxnSpPr>
              <p:spPr>
                <a:xfrm rot="10800000">
                  <a:off x="1593850" y="2768601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63" name="Google Shape;985;p25"/>
                <p:cNvCxnSpPr/>
                <p:nvPr/>
              </p:nvCxnSpPr>
              <p:spPr>
                <a:xfrm>
                  <a:off x="1673225" y="2728914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64" name="Google Shape;986;p25"/>
                <p:cNvCxnSpPr/>
                <p:nvPr/>
              </p:nvCxnSpPr>
              <p:spPr>
                <a:xfrm rot="10800000">
                  <a:off x="1633538" y="2768601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65" name="Google Shape;987;p25"/>
                <p:cNvCxnSpPr/>
                <p:nvPr/>
              </p:nvCxnSpPr>
              <p:spPr>
                <a:xfrm>
                  <a:off x="1820863" y="2798764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66" name="Google Shape;988;p25"/>
                <p:cNvCxnSpPr/>
                <p:nvPr/>
              </p:nvCxnSpPr>
              <p:spPr>
                <a:xfrm rot="10800000">
                  <a:off x="1781175" y="2841626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67" name="Google Shape;989;p25"/>
                <p:cNvCxnSpPr/>
                <p:nvPr/>
              </p:nvCxnSpPr>
              <p:spPr>
                <a:xfrm>
                  <a:off x="1830388" y="2798764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68" name="Google Shape;990;p25"/>
                <p:cNvCxnSpPr/>
                <p:nvPr/>
              </p:nvCxnSpPr>
              <p:spPr>
                <a:xfrm rot="10800000">
                  <a:off x="1787525" y="2841626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69" name="Google Shape;991;p25"/>
                <p:cNvCxnSpPr/>
                <p:nvPr/>
              </p:nvCxnSpPr>
              <p:spPr>
                <a:xfrm>
                  <a:off x="2025650" y="2798764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0" name="Google Shape;992;p25"/>
                <p:cNvCxnSpPr/>
                <p:nvPr/>
              </p:nvCxnSpPr>
              <p:spPr>
                <a:xfrm rot="10800000">
                  <a:off x="1982788" y="2841626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1" name="Google Shape;993;p25"/>
                <p:cNvCxnSpPr/>
                <p:nvPr/>
              </p:nvCxnSpPr>
              <p:spPr>
                <a:xfrm>
                  <a:off x="2085975" y="2798764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2" name="Google Shape;994;p25"/>
                <p:cNvCxnSpPr/>
                <p:nvPr/>
              </p:nvCxnSpPr>
              <p:spPr>
                <a:xfrm rot="10800000">
                  <a:off x="2043113" y="2841626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3" name="Google Shape;995;p25"/>
                <p:cNvCxnSpPr/>
                <p:nvPr/>
              </p:nvCxnSpPr>
              <p:spPr>
                <a:xfrm>
                  <a:off x="2155825" y="2798764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4" name="Google Shape;996;p25"/>
                <p:cNvCxnSpPr/>
                <p:nvPr/>
              </p:nvCxnSpPr>
              <p:spPr>
                <a:xfrm rot="10800000">
                  <a:off x="2116138" y="2841626"/>
                  <a:ext cx="77788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5" name="Google Shape;997;p25"/>
                <p:cNvCxnSpPr/>
                <p:nvPr/>
              </p:nvCxnSpPr>
              <p:spPr>
                <a:xfrm>
                  <a:off x="2184400" y="2884489"/>
                  <a:ext cx="0" cy="84138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6" name="Google Shape;998;p25"/>
                <p:cNvCxnSpPr/>
                <p:nvPr/>
              </p:nvCxnSpPr>
              <p:spPr>
                <a:xfrm rot="10800000">
                  <a:off x="2144713" y="2928939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7" name="Google Shape;999;p25"/>
                <p:cNvCxnSpPr/>
                <p:nvPr/>
              </p:nvCxnSpPr>
              <p:spPr>
                <a:xfrm>
                  <a:off x="2317750" y="3087689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8" name="Google Shape;1000;p25"/>
                <p:cNvCxnSpPr/>
                <p:nvPr/>
              </p:nvCxnSpPr>
              <p:spPr>
                <a:xfrm rot="10800000">
                  <a:off x="2273300" y="3127376"/>
                  <a:ext cx="84138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79" name="Google Shape;1001;p25"/>
                <p:cNvCxnSpPr/>
                <p:nvPr/>
              </p:nvCxnSpPr>
              <p:spPr>
                <a:xfrm>
                  <a:off x="2324100" y="3087689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0" name="Google Shape;1002;p25"/>
                <p:cNvCxnSpPr/>
                <p:nvPr/>
              </p:nvCxnSpPr>
              <p:spPr>
                <a:xfrm rot="10800000">
                  <a:off x="2284413" y="3127376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1" name="Google Shape;1003;p25"/>
                <p:cNvCxnSpPr/>
                <p:nvPr/>
              </p:nvCxnSpPr>
              <p:spPr>
                <a:xfrm>
                  <a:off x="2454275" y="3087689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2" name="Google Shape;1004;p25"/>
                <p:cNvCxnSpPr/>
                <p:nvPr/>
              </p:nvCxnSpPr>
              <p:spPr>
                <a:xfrm rot="10800000">
                  <a:off x="2414588" y="3127376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3" name="Google Shape;1005;p25"/>
                <p:cNvCxnSpPr/>
                <p:nvPr/>
              </p:nvCxnSpPr>
              <p:spPr>
                <a:xfrm>
                  <a:off x="2514600" y="3087689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4" name="Google Shape;1006;p25"/>
                <p:cNvCxnSpPr/>
                <p:nvPr/>
              </p:nvCxnSpPr>
              <p:spPr>
                <a:xfrm rot="10800000">
                  <a:off x="2474913" y="3127376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5" name="Google Shape;1007;p25"/>
                <p:cNvCxnSpPr/>
                <p:nvPr/>
              </p:nvCxnSpPr>
              <p:spPr>
                <a:xfrm>
                  <a:off x="2667000" y="3198814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6" name="Google Shape;1008;p25"/>
                <p:cNvCxnSpPr/>
                <p:nvPr/>
              </p:nvCxnSpPr>
              <p:spPr>
                <a:xfrm rot="10800000">
                  <a:off x="2627313" y="3241676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7" name="Google Shape;1009;p25"/>
                <p:cNvCxnSpPr/>
                <p:nvPr/>
              </p:nvCxnSpPr>
              <p:spPr>
                <a:xfrm>
                  <a:off x="2673350" y="3198814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8" name="Google Shape;1010;p25"/>
                <p:cNvCxnSpPr/>
                <p:nvPr/>
              </p:nvCxnSpPr>
              <p:spPr>
                <a:xfrm rot="10800000">
                  <a:off x="2633663" y="3241676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89" name="Google Shape;1011;p25"/>
                <p:cNvCxnSpPr/>
                <p:nvPr/>
              </p:nvCxnSpPr>
              <p:spPr>
                <a:xfrm>
                  <a:off x="3544888" y="335438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0" name="Google Shape;1012;p25"/>
                <p:cNvCxnSpPr/>
                <p:nvPr/>
              </p:nvCxnSpPr>
              <p:spPr>
                <a:xfrm rot="10800000">
                  <a:off x="3502025" y="33972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1" name="Google Shape;1013;p25"/>
                <p:cNvCxnSpPr/>
                <p:nvPr/>
              </p:nvCxnSpPr>
              <p:spPr>
                <a:xfrm>
                  <a:off x="3609975" y="335438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2" name="Google Shape;1014;p25"/>
                <p:cNvCxnSpPr/>
                <p:nvPr/>
              </p:nvCxnSpPr>
              <p:spPr>
                <a:xfrm rot="10800000">
                  <a:off x="3570288" y="33972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3" name="Google Shape;1015;p25"/>
                <p:cNvCxnSpPr/>
                <p:nvPr/>
              </p:nvCxnSpPr>
              <p:spPr>
                <a:xfrm>
                  <a:off x="3729038" y="335438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4" name="Google Shape;1016;p25"/>
                <p:cNvCxnSpPr/>
                <p:nvPr/>
              </p:nvCxnSpPr>
              <p:spPr>
                <a:xfrm rot="10800000">
                  <a:off x="3689350" y="33972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5" name="Google Shape;1017;p25"/>
                <p:cNvCxnSpPr/>
                <p:nvPr/>
              </p:nvCxnSpPr>
              <p:spPr>
                <a:xfrm>
                  <a:off x="3763963" y="335438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6" name="Google Shape;1018;p25"/>
                <p:cNvCxnSpPr/>
                <p:nvPr/>
              </p:nvCxnSpPr>
              <p:spPr>
                <a:xfrm rot="10800000">
                  <a:off x="3721100" y="33972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7" name="Google Shape;1019;p25"/>
                <p:cNvCxnSpPr/>
                <p:nvPr/>
              </p:nvCxnSpPr>
              <p:spPr>
                <a:xfrm>
                  <a:off x="3894138" y="335438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8" name="Google Shape;1020;p25"/>
                <p:cNvCxnSpPr/>
                <p:nvPr/>
              </p:nvCxnSpPr>
              <p:spPr>
                <a:xfrm rot="10800000">
                  <a:off x="3851275" y="33972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99" name="Google Shape;1021;p25"/>
                <p:cNvCxnSpPr/>
                <p:nvPr/>
              </p:nvCxnSpPr>
              <p:spPr>
                <a:xfrm>
                  <a:off x="4002088" y="335438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100" name="Google Shape;1022;p25"/>
                <p:cNvCxnSpPr/>
                <p:nvPr/>
              </p:nvCxnSpPr>
              <p:spPr>
                <a:xfrm rot="10800000">
                  <a:off x="3959225" y="33972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101" name="Google Shape;1023;p25"/>
                <p:cNvCxnSpPr/>
                <p:nvPr/>
              </p:nvCxnSpPr>
              <p:spPr>
                <a:xfrm>
                  <a:off x="4024313" y="335438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102" name="Google Shape;1024;p25"/>
                <p:cNvCxnSpPr/>
                <p:nvPr/>
              </p:nvCxnSpPr>
              <p:spPr>
                <a:xfrm rot="10800000">
                  <a:off x="3979863" y="3397251"/>
                  <a:ext cx="84138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103" name="Google Shape;1025;p25"/>
                <p:cNvCxnSpPr/>
                <p:nvPr/>
              </p:nvCxnSpPr>
              <p:spPr>
                <a:xfrm>
                  <a:off x="4157663" y="335438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104" name="Google Shape;1026;p25"/>
                <p:cNvCxnSpPr/>
                <p:nvPr/>
              </p:nvCxnSpPr>
              <p:spPr>
                <a:xfrm rot="10800000">
                  <a:off x="4113213" y="33972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105" name="Google Shape;1027;p25"/>
                <p:cNvCxnSpPr/>
                <p:nvPr/>
              </p:nvCxnSpPr>
              <p:spPr>
                <a:xfrm>
                  <a:off x="4851400" y="335438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106" name="Google Shape;1028;p25"/>
                <p:cNvCxnSpPr/>
                <p:nvPr/>
              </p:nvCxnSpPr>
              <p:spPr>
                <a:xfrm rot="10800000">
                  <a:off x="4808538" y="33972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107" name="Google Shape;1029;p25"/>
                <p:cNvCxnSpPr/>
                <p:nvPr/>
              </p:nvCxnSpPr>
              <p:spPr>
                <a:xfrm>
                  <a:off x="2716213" y="3198814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108" name="Google Shape;1030;p25"/>
                <p:cNvCxnSpPr/>
                <p:nvPr/>
              </p:nvCxnSpPr>
              <p:spPr>
                <a:xfrm rot="10800000">
                  <a:off x="2676525" y="3241676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0082DA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</p:grpSp>
        </p:grpSp>
        <p:grpSp>
          <p:nvGrpSpPr>
            <p:cNvPr id="21" name="Google Shape;1031;p25"/>
            <p:cNvGrpSpPr/>
            <p:nvPr/>
          </p:nvGrpSpPr>
          <p:grpSpPr>
            <a:xfrm>
              <a:off x="1250950" y="2635251"/>
              <a:ext cx="3619501" cy="1849438"/>
              <a:chOff x="1250950" y="2635251"/>
              <a:chExt cx="3619501" cy="1849438"/>
            </a:xfrm>
          </p:grpSpPr>
          <p:sp>
            <p:nvSpPr>
              <p:cNvPr id="25" name="Google Shape;1032;p25"/>
              <p:cNvSpPr/>
              <p:nvPr/>
            </p:nvSpPr>
            <p:spPr>
              <a:xfrm>
                <a:off x="1250950" y="2635251"/>
                <a:ext cx="3579813" cy="1806575"/>
              </a:xfrm>
              <a:custGeom>
                <a:avLst/>
                <a:gdLst/>
                <a:ahLst/>
                <a:cxnLst/>
                <a:rect l="l" t="t" r="r" b="b"/>
                <a:pathLst>
                  <a:path w="2255" h="1138" extrusionOk="0">
                    <a:moveTo>
                      <a:pt x="2255" y="1138"/>
                    </a:moveTo>
                    <a:lnTo>
                      <a:pt x="2137" y="1138"/>
                    </a:lnTo>
                    <a:lnTo>
                      <a:pt x="2137" y="929"/>
                    </a:lnTo>
                    <a:lnTo>
                      <a:pt x="1683" y="929"/>
                    </a:lnTo>
                    <a:lnTo>
                      <a:pt x="1683" y="826"/>
                    </a:lnTo>
                    <a:lnTo>
                      <a:pt x="1261" y="826"/>
                    </a:lnTo>
                    <a:lnTo>
                      <a:pt x="1261" y="749"/>
                    </a:lnTo>
                    <a:lnTo>
                      <a:pt x="1152" y="749"/>
                    </a:lnTo>
                    <a:lnTo>
                      <a:pt x="1152" y="674"/>
                    </a:lnTo>
                    <a:lnTo>
                      <a:pt x="1003" y="674"/>
                    </a:lnTo>
                    <a:lnTo>
                      <a:pt x="1003" y="599"/>
                    </a:lnTo>
                    <a:lnTo>
                      <a:pt x="862" y="599"/>
                    </a:lnTo>
                    <a:lnTo>
                      <a:pt x="862" y="530"/>
                    </a:lnTo>
                    <a:lnTo>
                      <a:pt x="617" y="530"/>
                    </a:lnTo>
                    <a:lnTo>
                      <a:pt x="617" y="471"/>
                    </a:lnTo>
                    <a:lnTo>
                      <a:pt x="517" y="471"/>
                    </a:lnTo>
                    <a:lnTo>
                      <a:pt x="517" y="421"/>
                    </a:lnTo>
                    <a:lnTo>
                      <a:pt x="445" y="421"/>
                    </a:lnTo>
                    <a:lnTo>
                      <a:pt x="445" y="367"/>
                    </a:lnTo>
                    <a:lnTo>
                      <a:pt x="386" y="367"/>
                    </a:lnTo>
                    <a:lnTo>
                      <a:pt x="386" y="330"/>
                    </a:lnTo>
                    <a:lnTo>
                      <a:pt x="368" y="330"/>
                    </a:lnTo>
                    <a:lnTo>
                      <a:pt x="368" y="282"/>
                    </a:lnTo>
                    <a:lnTo>
                      <a:pt x="300" y="282"/>
                    </a:lnTo>
                    <a:lnTo>
                      <a:pt x="300" y="239"/>
                    </a:lnTo>
                    <a:lnTo>
                      <a:pt x="209" y="239"/>
                    </a:lnTo>
                    <a:lnTo>
                      <a:pt x="209" y="198"/>
                    </a:lnTo>
                    <a:lnTo>
                      <a:pt x="125" y="198"/>
                    </a:lnTo>
                    <a:lnTo>
                      <a:pt x="125" y="159"/>
                    </a:lnTo>
                    <a:lnTo>
                      <a:pt x="91" y="159"/>
                    </a:lnTo>
                    <a:lnTo>
                      <a:pt x="91" y="119"/>
                    </a:lnTo>
                    <a:lnTo>
                      <a:pt x="71" y="119"/>
                    </a:lnTo>
                    <a:lnTo>
                      <a:pt x="71" y="82"/>
                    </a:lnTo>
                    <a:lnTo>
                      <a:pt x="41" y="82"/>
                    </a:lnTo>
                    <a:lnTo>
                      <a:pt x="41" y="43"/>
                    </a:lnTo>
                    <a:lnTo>
                      <a:pt x="27" y="43"/>
                    </a:lnTo>
                    <a:lnTo>
                      <a:pt x="27" y="0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 cmpd="sng">
                <a:solidFill>
                  <a:srgbClr val="D220C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50"/>
                  <a:buFont typeface="Arial"/>
                  <a:buNone/>
                </a:pPr>
                <a:endParaRPr sz="135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6" name="Google Shape;1033;p25"/>
              <p:cNvGrpSpPr/>
              <p:nvPr/>
            </p:nvGrpSpPr>
            <p:grpSpPr>
              <a:xfrm>
                <a:off x="1341438" y="2787651"/>
                <a:ext cx="3529013" cy="1697038"/>
                <a:chOff x="1341438" y="2787651"/>
                <a:chExt cx="3529013" cy="1697038"/>
              </a:xfrm>
            </p:grpSpPr>
            <p:cxnSp>
              <p:nvCxnSpPr>
                <p:cNvPr id="27" name="Google Shape;1034;p25"/>
                <p:cNvCxnSpPr/>
                <p:nvPr/>
              </p:nvCxnSpPr>
              <p:spPr>
                <a:xfrm>
                  <a:off x="4830763" y="4402139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28" name="Google Shape;1035;p25"/>
                <p:cNvCxnSpPr/>
                <p:nvPr/>
              </p:nvCxnSpPr>
              <p:spPr>
                <a:xfrm rot="10800000">
                  <a:off x="4786313" y="4445001"/>
                  <a:ext cx="84138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29" name="Google Shape;1036;p25"/>
                <p:cNvCxnSpPr/>
                <p:nvPr/>
              </p:nvCxnSpPr>
              <p:spPr>
                <a:xfrm>
                  <a:off x="4470400" y="4068764"/>
                  <a:ext cx="0" cy="84138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0" name="Google Shape;1037;p25"/>
                <p:cNvCxnSpPr/>
                <p:nvPr/>
              </p:nvCxnSpPr>
              <p:spPr>
                <a:xfrm rot="10800000">
                  <a:off x="4427538" y="4113214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1" name="Google Shape;1038;p25"/>
                <p:cNvCxnSpPr/>
                <p:nvPr/>
              </p:nvCxnSpPr>
              <p:spPr>
                <a:xfrm>
                  <a:off x="4064000" y="4068764"/>
                  <a:ext cx="0" cy="84138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2" name="Google Shape;1039;p25"/>
                <p:cNvCxnSpPr/>
                <p:nvPr/>
              </p:nvCxnSpPr>
              <p:spPr>
                <a:xfrm rot="10800000">
                  <a:off x="4019550" y="4113214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3" name="Google Shape;1040;p25"/>
                <p:cNvCxnSpPr/>
                <p:nvPr/>
              </p:nvCxnSpPr>
              <p:spPr>
                <a:xfrm>
                  <a:off x="3649663" y="3906839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4" name="Google Shape;1041;p25"/>
                <p:cNvCxnSpPr/>
                <p:nvPr/>
              </p:nvCxnSpPr>
              <p:spPr>
                <a:xfrm rot="10800000">
                  <a:off x="3606800" y="3946526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5" name="Google Shape;1042;p25"/>
                <p:cNvCxnSpPr/>
                <p:nvPr/>
              </p:nvCxnSpPr>
              <p:spPr>
                <a:xfrm>
                  <a:off x="3621088" y="3906839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6" name="Google Shape;1043;p25"/>
                <p:cNvCxnSpPr/>
                <p:nvPr/>
              </p:nvCxnSpPr>
              <p:spPr>
                <a:xfrm rot="10800000">
                  <a:off x="3576638" y="3946526"/>
                  <a:ext cx="84138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7" name="Google Shape;1044;p25"/>
                <p:cNvCxnSpPr/>
                <p:nvPr/>
              </p:nvCxnSpPr>
              <p:spPr>
                <a:xfrm>
                  <a:off x="2540000" y="3433764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8" name="Google Shape;1045;p25"/>
                <p:cNvCxnSpPr/>
                <p:nvPr/>
              </p:nvCxnSpPr>
              <p:spPr>
                <a:xfrm rot="10800000">
                  <a:off x="2497138" y="34734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39" name="Google Shape;1046;p25"/>
                <p:cNvCxnSpPr/>
                <p:nvPr/>
              </p:nvCxnSpPr>
              <p:spPr>
                <a:xfrm>
                  <a:off x="2338388" y="3433764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0" name="Google Shape;1047;p25"/>
                <p:cNvCxnSpPr/>
                <p:nvPr/>
              </p:nvCxnSpPr>
              <p:spPr>
                <a:xfrm rot="10800000">
                  <a:off x="2295525" y="347345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1" name="Google Shape;1048;p25"/>
                <p:cNvCxnSpPr/>
                <p:nvPr/>
              </p:nvCxnSpPr>
              <p:spPr>
                <a:xfrm>
                  <a:off x="2147888" y="3343276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2" name="Google Shape;1049;p25"/>
                <p:cNvCxnSpPr/>
                <p:nvPr/>
              </p:nvCxnSpPr>
              <p:spPr>
                <a:xfrm rot="10800000">
                  <a:off x="2108200" y="3382964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3" name="Google Shape;1050;p25"/>
                <p:cNvCxnSpPr/>
                <p:nvPr/>
              </p:nvCxnSpPr>
              <p:spPr>
                <a:xfrm>
                  <a:off x="2133600" y="3343276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4" name="Google Shape;1051;p25"/>
                <p:cNvCxnSpPr/>
                <p:nvPr/>
              </p:nvCxnSpPr>
              <p:spPr>
                <a:xfrm rot="10800000">
                  <a:off x="2093913" y="3382964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5" name="Google Shape;1052;p25"/>
                <p:cNvCxnSpPr/>
                <p:nvPr/>
              </p:nvCxnSpPr>
              <p:spPr>
                <a:xfrm>
                  <a:off x="2090738" y="3343276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6" name="Google Shape;1053;p25"/>
                <p:cNvCxnSpPr/>
                <p:nvPr/>
              </p:nvCxnSpPr>
              <p:spPr>
                <a:xfrm rot="10800000">
                  <a:off x="2051050" y="3382964"/>
                  <a:ext cx="79375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7" name="Google Shape;1054;p25"/>
                <p:cNvCxnSpPr/>
                <p:nvPr/>
              </p:nvCxnSpPr>
              <p:spPr>
                <a:xfrm>
                  <a:off x="1931988" y="3184526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8" name="Google Shape;1055;p25"/>
                <p:cNvCxnSpPr/>
                <p:nvPr/>
              </p:nvCxnSpPr>
              <p:spPr>
                <a:xfrm rot="10800000">
                  <a:off x="1892300" y="3227389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49" name="Google Shape;1056;p25"/>
                <p:cNvCxnSpPr/>
                <p:nvPr/>
              </p:nvCxnSpPr>
              <p:spPr>
                <a:xfrm>
                  <a:off x="1920875" y="3184526"/>
                  <a:ext cx="0" cy="8255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50" name="Google Shape;1057;p25"/>
                <p:cNvCxnSpPr/>
                <p:nvPr/>
              </p:nvCxnSpPr>
              <p:spPr>
                <a:xfrm rot="10800000">
                  <a:off x="1878013" y="3227389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51" name="Google Shape;1058;p25"/>
                <p:cNvCxnSpPr/>
                <p:nvPr/>
              </p:nvCxnSpPr>
              <p:spPr>
                <a:xfrm>
                  <a:off x="1747838" y="3048001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52" name="Google Shape;1059;p25"/>
                <p:cNvCxnSpPr/>
                <p:nvPr/>
              </p:nvCxnSpPr>
              <p:spPr>
                <a:xfrm rot="10800000">
                  <a:off x="1704975" y="3087689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53" name="Google Shape;1060;p25"/>
                <p:cNvCxnSpPr/>
                <p:nvPr/>
              </p:nvCxnSpPr>
              <p:spPr>
                <a:xfrm>
                  <a:off x="1593850" y="2978151"/>
                  <a:ext cx="0" cy="84138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54" name="Google Shape;1061;p25"/>
                <p:cNvCxnSpPr/>
                <p:nvPr/>
              </p:nvCxnSpPr>
              <p:spPr>
                <a:xfrm rot="10800000">
                  <a:off x="1550988" y="3022601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55" name="Google Shape;1062;p25"/>
                <p:cNvCxnSpPr/>
                <p:nvPr/>
              </p:nvCxnSpPr>
              <p:spPr>
                <a:xfrm>
                  <a:off x="1384300" y="2787651"/>
                  <a:ext cx="0" cy="793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  <p:cxnSp>
              <p:nvCxnSpPr>
                <p:cNvPr id="56" name="Google Shape;1063;p25"/>
                <p:cNvCxnSpPr/>
                <p:nvPr/>
              </p:nvCxnSpPr>
              <p:spPr>
                <a:xfrm rot="10800000">
                  <a:off x="1341438" y="2827339"/>
                  <a:ext cx="8255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D220C5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</p:cxnSp>
          </p:grpSp>
        </p:grpSp>
        <p:sp>
          <p:nvSpPr>
            <p:cNvPr id="22" name="Google Shape;1064;p25"/>
            <p:cNvSpPr/>
            <p:nvPr/>
          </p:nvSpPr>
          <p:spPr>
            <a:xfrm>
              <a:off x="1250634" y="2641780"/>
              <a:ext cx="3723576" cy="2136282"/>
            </a:xfrm>
            <a:custGeom>
              <a:avLst/>
              <a:gdLst/>
              <a:ahLst/>
              <a:cxnLst/>
              <a:rect l="l" t="t" r="r" b="b"/>
              <a:pathLst>
                <a:path w="3505200" h="2202180" extrusionOk="0">
                  <a:moveTo>
                    <a:pt x="0" y="0"/>
                  </a:moveTo>
                  <a:lnTo>
                    <a:pt x="0" y="2202180"/>
                  </a:lnTo>
                  <a:lnTo>
                    <a:pt x="3505200" y="2202180"/>
                  </a:lnTo>
                </a:path>
              </a:pathLst>
            </a:custGeom>
            <a:noFill/>
            <a:ln w="28575" cap="sq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3" name="Google Shape;1065;p25"/>
            <p:cNvCxnSpPr/>
            <p:nvPr/>
          </p:nvCxnSpPr>
          <p:spPr>
            <a:xfrm>
              <a:off x="1175072" y="2641781"/>
              <a:ext cx="76778" cy="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4" name="Google Shape;1066;p25"/>
            <p:cNvSpPr txBox="1"/>
            <p:nvPr/>
          </p:nvSpPr>
          <p:spPr>
            <a:xfrm>
              <a:off x="801438" y="2499729"/>
              <a:ext cx="416979" cy="276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ctr" anchorCtr="0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en-US" sz="9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1.0</a:t>
              </a: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3211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MANAGEMENT OF </a:t>
            </a:r>
            <a:r>
              <a:rPr lang="en-US" b="1" dirty="0" smtClean="0"/>
              <a:t>localized </a:t>
            </a:r>
            <a:r>
              <a:rPr lang="en-US" b="1" dirty="0"/>
              <a:t>melanoma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Full depth, </a:t>
            </a:r>
            <a:r>
              <a:rPr lang="en-US" u="sng" dirty="0"/>
              <a:t>wide local excision (WLE) </a:t>
            </a:r>
            <a:r>
              <a:rPr lang="en-US" dirty="0"/>
              <a:t>of primary </a:t>
            </a:r>
            <a:r>
              <a:rPr lang="en-US" dirty="0" smtClean="0"/>
              <a:t>tumors </a:t>
            </a:r>
            <a:r>
              <a:rPr lang="en-US" dirty="0"/>
              <a:t>is </a:t>
            </a:r>
            <a:r>
              <a:rPr lang="en-US" dirty="0" smtClean="0"/>
              <a:t>recommended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lnSpc>
                <a:spcPct val="100000"/>
              </a:lnSpc>
              <a:buNone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/>
              <a:t>Definitive radiotherapy (</a:t>
            </a:r>
            <a:r>
              <a:rPr lang="en-US" u="sng" dirty="0" smtClean="0"/>
              <a:t>RT):</a:t>
            </a:r>
            <a:r>
              <a:rPr lang="en-US" dirty="0" smtClean="0"/>
              <a:t>  considered </a:t>
            </a:r>
            <a:r>
              <a:rPr lang="en-US" dirty="0"/>
              <a:t>in carefully selected patients for local control when excision is not possible either due to severe patient comorbidities (e.g. very old age, end-stage cardiovascular disease, etc</a:t>
            </a:r>
            <a:r>
              <a:rPr lang="en-US" dirty="0" smtClean="0"/>
              <a:t>.)</a:t>
            </a:r>
            <a:endParaRPr lang="en-US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/>
              <a:t>Thompson JF, </a:t>
            </a:r>
            <a:r>
              <a:rPr lang="en-US" dirty="0" err="1"/>
              <a:t>Scolyer</a:t>
            </a:r>
            <a:r>
              <a:rPr lang="en-US" dirty="0"/>
              <a:t> RA, </a:t>
            </a:r>
            <a:r>
              <a:rPr lang="en-US" dirty="0" err="1"/>
              <a:t>Kefford</a:t>
            </a:r>
            <a:r>
              <a:rPr lang="en-US" dirty="0"/>
              <a:t> RF. Cutaneous melanoma. Lancet. 2005;365(9460):687-701.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691745"/>
              </p:ext>
            </p:extLst>
          </p:nvPr>
        </p:nvGraphicFramePr>
        <p:xfrm>
          <a:off x="2137893" y="2406796"/>
          <a:ext cx="7885448" cy="2559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42724"/>
                <a:gridCol w="3942724"/>
              </a:tblGrid>
              <a:tr h="554439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Wide local excision margins according to AJCC8 melanoma staging system             </a:t>
                      </a:r>
                      <a:r>
                        <a:rPr lang="en-US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</a:t>
                      </a:r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(pT1a-pT4b </a:t>
                      </a:r>
                      <a:r>
                        <a:rPr lang="en-US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Nx</a:t>
                      </a:r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M0)</a:t>
                      </a:r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99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Tumor thickness (</a:t>
                      </a:r>
                      <a:r>
                        <a:rPr lang="en-US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Breslow</a:t>
                      </a:r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 in mm</a:t>
                      </a:r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Excision margin (cm)</a:t>
                      </a:r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996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Melanoma in situ (</a:t>
                      </a:r>
                      <a:r>
                        <a:rPr lang="en-US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pTis</a:t>
                      </a:r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N0 M0)</a:t>
                      </a:r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0.5</a:t>
                      </a:r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9965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&lt;2 mm (pT1a-pT2 N0 M0)</a:t>
                      </a:r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9965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&gt;2 mm (pT3a-pT4b N0 M0)</a:t>
                      </a:r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61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Adjuvant </a:t>
            </a:r>
            <a:r>
              <a:rPr lang="en-US" b="1" dirty="0" smtClean="0"/>
              <a:t>Radiotherapy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adjuvant radiotherapy (RT) can no longer be routinely recommended</a:t>
            </a:r>
            <a:r>
              <a:rPr lang="en-US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 Adjuvant RT should be considered for these patients </a:t>
            </a:r>
            <a:r>
              <a:rPr lang="en-US" dirty="0" smtClean="0"/>
              <a:t>on a </a:t>
            </a:r>
            <a:r>
              <a:rPr lang="en-US" dirty="0"/>
              <a:t>case-by-case basis</a:t>
            </a:r>
            <a:r>
              <a:rPr lang="en-US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Associated </a:t>
            </a:r>
            <a:r>
              <a:rPr lang="en-US" dirty="0"/>
              <a:t>with improved local control, particularly in patients with </a:t>
            </a:r>
            <a:r>
              <a:rPr lang="en-US" u="sng" dirty="0" smtClean="0"/>
              <a:t>R1</a:t>
            </a:r>
            <a:r>
              <a:rPr lang="en-US" dirty="0" smtClean="0"/>
              <a:t> margins </a:t>
            </a:r>
            <a:r>
              <a:rPr lang="en-US" dirty="0"/>
              <a:t>or primary melanoma with </a:t>
            </a:r>
            <a:r>
              <a:rPr lang="en-US" dirty="0" err="1"/>
              <a:t>Breslow</a:t>
            </a:r>
            <a:r>
              <a:rPr lang="en-US" dirty="0"/>
              <a:t> thickness </a:t>
            </a:r>
            <a:r>
              <a:rPr lang="en-US" u="sng" dirty="0"/>
              <a:t>&gt;4 </a:t>
            </a:r>
            <a:r>
              <a:rPr lang="en-US" u="sng" dirty="0" smtClean="0"/>
              <a:t>mm</a:t>
            </a:r>
            <a:r>
              <a:rPr lang="en-US" dirty="0" smtClean="0"/>
              <a:t>, </a:t>
            </a:r>
            <a:r>
              <a:rPr lang="en-US" dirty="0"/>
              <a:t>located in the </a:t>
            </a:r>
            <a:r>
              <a:rPr lang="en-US" u="sng" dirty="0"/>
              <a:t>head and neck </a:t>
            </a:r>
            <a:r>
              <a:rPr lang="en-US" dirty="0" smtClean="0"/>
              <a:t>region</a:t>
            </a:r>
            <a:r>
              <a:rPr lang="en-US" dirty="0"/>
              <a:t> </a:t>
            </a:r>
            <a:r>
              <a:rPr lang="en-US" dirty="0" smtClean="0"/>
              <a:t>or    </a:t>
            </a:r>
            <a:r>
              <a:rPr lang="en-US" u="sng" dirty="0" err="1" smtClean="0"/>
              <a:t>desmoplastic</a:t>
            </a:r>
            <a:r>
              <a:rPr lang="en-US" u="sng" dirty="0" smtClean="0"/>
              <a:t> </a:t>
            </a:r>
            <a:r>
              <a:rPr lang="en-US" u="sng" dirty="0"/>
              <a:t>neurotropic melanoma (DNM)</a:t>
            </a:r>
            <a:endParaRPr lang="en-US" u="sng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Benefit from </a:t>
            </a:r>
            <a:r>
              <a:rPr lang="en-US" u="sng" dirty="0" smtClean="0"/>
              <a:t>adjuvant </a:t>
            </a:r>
            <a:r>
              <a:rPr lang="en-US" u="sng" dirty="0"/>
              <a:t>nodal basin RT </a:t>
            </a:r>
            <a:r>
              <a:rPr lang="en-US" dirty="0"/>
              <a:t>selection based on </a:t>
            </a:r>
            <a:r>
              <a:rPr lang="en-US" b="1" dirty="0"/>
              <a:t>location, size, number of positive nodes, and </a:t>
            </a:r>
            <a:r>
              <a:rPr lang="en-US" b="1" dirty="0" smtClean="0"/>
              <a:t>gross </a:t>
            </a:r>
            <a:r>
              <a:rPr lang="en-US" b="1" dirty="0" err="1"/>
              <a:t>extranodal</a:t>
            </a:r>
            <a:r>
              <a:rPr lang="en-US" b="1" dirty="0"/>
              <a:t> </a:t>
            </a:r>
            <a:r>
              <a:rPr lang="en-US" b="1" dirty="0" smtClean="0"/>
              <a:t>extension.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current data regarding adjuvant RT, either WBRT or SRS, for resected brain metastases are insufficient to formulate a specific recommendation.</a:t>
            </a: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 err="1"/>
              <a:t>Burmeister</a:t>
            </a:r>
            <a:r>
              <a:rPr lang="en-US" sz="800" dirty="0"/>
              <a:t> BH, Henderson MA, Ainslie J, et al. Adjuvant radiotherapy versus observation alone for patients at risk of lymph-node field relapse after therapeutic lymphadenectomy for melanoma: a </a:t>
            </a:r>
            <a:r>
              <a:rPr lang="en-US" sz="800" dirty="0" err="1"/>
              <a:t>randomised</a:t>
            </a:r>
            <a:r>
              <a:rPr lang="en-US" sz="800" dirty="0"/>
              <a:t> trial. Lancet </a:t>
            </a:r>
            <a:r>
              <a:rPr lang="en-US" sz="800" dirty="0" err="1"/>
              <a:t>Oncol</a:t>
            </a:r>
            <a:r>
              <a:rPr lang="en-US" sz="800" dirty="0"/>
              <a:t>. 2012;13(6):589-597</a:t>
            </a:r>
            <a:r>
              <a:rPr lang="en-US" sz="800" dirty="0" smtClean="0"/>
              <a:t>.   (217)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17435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Treatment of </a:t>
            </a:r>
            <a:r>
              <a:rPr lang="en-US" b="1" dirty="0" err="1"/>
              <a:t>locoregional</a:t>
            </a:r>
            <a:r>
              <a:rPr lang="en-US" b="1" dirty="0"/>
              <a:t> melanoma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Primary </a:t>
            </a:r>
            <a:r>
              <a:rPr lang="en-US" dirty="0"/>
              <a:t>tumor excision with adequate margins and CLND in patients with nodal metastases detected by SLNB and those with </a:t>
            </a:r>
            <a:r>
              <a:rPr lang="en-US" u="sng" dirty="0"/>
              <a:t>clinical evidence </a:t>
            </a:r>
            <a:r>
              <a:rPr lang="en-US" dirty="0"/>
              <a:t>of regional disease</a:t>
            </a:r>
            <a:r>
              <a:rPr lang="en-US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For patients with a positive SLNB (</a:t>
            </a:r>
            <a:r>
              <a:rPr lang="en-US" u="sng" dirty="0" smtClean="0"/>
              <a:t>not clinically</a:t>
            </a:r>
            <a:r>
              <a:rPr lang="en-US" dirty="0" smtClean="0"/>
              <a:t>), complete LN dissection (CLND) or irradiation of regional LNs should not be carried out.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Trials </a:t>
            </a:r>
            <a:r>
              <a:rPr lang="en-US" dirty="0"/>
              <a:t>reported </a:t>
            </a:r>
            <a:r>
              <a:rPr lang="en-US" u="sng" dirty="0"/>
              <a:t>no impact on survival </a:t>
            </a:r>
            <a:r>
              <a:rPr lang="en-US" dirty="0"/>
              <a:t>for early </a:t>
            </a:r>
            <a:r>
              <a:rPr lang="en-US" u="sng" dirty="0"/>
              <a:t>CLND</a:t>
            </a:r>
            <a:r>
              <a:rPr lang="en-US" dirty="0"/>
              <a:t> compared with nodal </a:t>
            </a:r>
            <a:r>
              <a:rPr lang="en-US" u="sng" dirty="0"/>
              <a:t>observation</a:t>
            </a:r>
            <a:r>
              <a:rPr lang="en-US" dirty="0"/>
              <a:t> with periodic US of the SLN-positive </a:t>
            </a:r>
            <a:r>
              <a:rPr lang="en-US" dirty="0" smtClean="0"/>
              <a:t>basin.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Factors </a:t>
            </a:r>
            <a:r>
              <a:rPr lang="en-US" dirty="0"/>
              <a:t>that predict </a:t>
            </a:r>
            <a:r>
              <a:rPr lang="en-US" u="sng" dirty="0"/>
              <a:t>non-SLN positivity </a:t>
            </a:r>
            <a:r>
              <a:rPr lang="en-US" dirty="0" smtClean="0"/>
              <a:t>include mitotic </a:t>
            </a:r>
            <a:r>
              <a:rPr lang="en-US" dirty="0"/>
              <a:t>rate, </a:t>
            </a:r>
            <a:r>
              <a:rPr lang="en-US" dirty="0" err="1"/>
              <a:t>lymphovascular</a:t>
            </a:r>
            <a:r>
              <a:rPr lang="en-US" dirty="0"/>
              <a:t> invasion, head/neck location, sentinel node </a:t>
            </a:r>
            <a:r>
              <a:rPr lang="en-US" dirty="0" smtClean="0"/>
              <a:t>tumor burden</a:t>
            </a:r>
            <a:r>
              <a:rPr lang="en-US" dirty="0"/>
              <a:t>, number of positive nodes, and thickness/ulceration of the primary tumor</a:t>
            </a: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 err="1"/>
              <a:t>Leiter</a:t>
            </a:r>
            <a:r>
              <a:rPr lang="en-US" sz="800" dirty="0"/>
              <a:t> U, </a:t>
            </a:r>
            <a:r>
              <a:rPr lang="en-US" sz="800" dirty="0" err="1"/>
              <a:t>Stadler</a:t>
            </a:r>
            <a:r>
              <a:rPr lang="en-US" sz="800" dirty="0"/>
              <a:t> R, </a:t>
            </a:r>
            <a:r>
              <a:rPr lang="en-US" sz="800" dirty="0" err="1"/>
              <a:t>Mauch</a:t>
            </a:r>
            <a:r>
              <a:rPr lang="en-US" sz="800" dirty="0"/>
              <a:t> C, et al. Complete lymph node dissection versus no dissection in patients with sentinel lymph node biopsy positive melanoma (</a:t>
            </a:r>
            <a:r>
              <a:rPr lang="en-US" sz="800" dirty="0" err="1">
                <a:solidFill>
                  <a:srgbClr val="FF0000"/>
                </a:solidFill>
              </a:rPr>
              <a:t>DeCOG</a:t>
            </a:r>
            <a:r>
              <a:rPr lang="en-US" sz="800" dirty="0">
                <a:solidFill>
                  <a:srgbClr val="FF0000"/>
                </a:solidFill>
              </a:rPr>
              <a:t>-SLT</a:t>
            </a:r>
            <a:r>
              <a:rPr lang="en-US" sz="800" dirty="0"/>
              <a:t>): a </a:t>
            </a:r>
            <a:r>
              <a:rPr lang="en-US" sz="800" dirty="0" err="1"/>
              <a:t>multicentre</a:t>
            </a:r>
            <a:r>
              <a:rPr lang="en-US" sz="800" dirty="0"/>
              <a:t>, </a:t>
            </a:r>
            <a:r>
              <a:rPr lang="en-US" sz="800" dirty="0" err="1"/>
              <a:t>randomised</a:t>
            </a:r>
            <a:r>
              <a:rPr lang="en-US" sz="800" dirty="0"/>
              <a:t>, phase 3 trial. </a:t>
            </a:r>
            <a:r>
              <a:rPr lang="en-US" sz="800" i="1" dirty="0"/>
              <a:t>Lancet </a:t>
            </a:r>
            <a:r>
              <a:rPr lang="en-US" sz="800" i="1" dirty="0" err="1"/>
              <a:t>Oncol</a:t>
            </a:r>
            <a:r>
              <a:rPr lang="en-US" sz="800" i="1" dirty="0"/>
              <a:t>. </a:t>
            </a:r>
            <a:r>
              <a:rPr lang="en-US" sz="800" dirty="0"/>
              <a:t>2016;17(6):757-767. </a:t>
            </a:r>
            <a:r>
              <a:rPr lang="en-US" sz="800" dirty="0" smtClean="0"/>
              <a:t>(483)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4045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Adjuvant treatment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Stage 0  - IA  - IB – IIA                                                  observation or clinical trials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Stage IIB-IIC disease                                                     </a:t>
            </a:r>
            <a:r>
              <a:rPr lang="en-US" dirty="0" smtClean="0"/>
              <a:t>adjuvant  pembrolizumab</a:t>
            </a:r>
            <a:r>
              <a:rPr lang="en-US" baseline="30000" dirty="0" smtClean="0"/>
              <a:t>1</a:t>
            </a:r>
            <a:r>
              <a:rPr lang="en-US" dirty="0" smtClean="0"/>
              <a:t>  or nivolumab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 Currently, no overall survival (OS) data are available </a:t>
            </a:r>
            <a:r>
              <a:rPr lang="en-US" dirty="0" smtClean="0"/>
              <a:t>from the </a:t>
            </a:r>
            <a:r>
              <a:rPr lang="en-US" dirty="0">
                <a:solidFill>
                  <a:srgbClr val="C00000"/>
                </a:solidFill>
              </a:rPr>
              <a:t>KEYNOTE-716</a:t>
            </a:r>
            <a:r>
              <a:rPr lang="en-US" dirty="0"/>
              <a:t> and </a:t>
            </a:r>
            <a:r>
              <a:rPr lang="en-US" dirty="0" err="1">
                <a:solidFill>
                  <a:srgbClr val="C00000"/>
                </a:solidFill>
              </a:rPr>
              <a:t>CheckMate</a:t>
            </a:r>
            <a:r>
              <a:rPr lang="en-US" dirty="0">
                <a:solidFill>
                  <a:srgbClr val="C00000"/>
                </a:solidFill>
              </a:rPr>
              <a:t> 76K </a:t>
            </a:r>
            <a:r>
              <a:rPr lang="en-US" dirty="0" smtClean="0"/>
              <a:t>trials.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Based </a:t>
            </a:r>
            <a:r>
              <a:rPr lang="en-US" dirty="0"/>
              <a:t>on these findings, clinicians can offer </a:t>
            </a:r>
            <a:r>
              <a:rPr lang="en-US" dirty="0" smtClean="0"/>
              <a:t>adjuvant anti-PD-1 </a:t>
            </a:r>
            <a:r>
              <a:rPr lang="en-US" dirty="0"/>
              <a:t>treatment for patients with AJCC8 stage </a:t>
            </a:r>
            <a:r>
              <a:rPr lang="en-US" dirty="0" smtClean="0"/>
              <a:t>IIB-IIC disease </a:t>
            </a:r>
            <a:r>
              <a:rPr lang="en-US" dirty="0"/>
              <a:t>after a detailed discussion with the patient </a:t>
            </a:r>
            <a:r>
              <a:rPr lang="en-US" dirty="0" smtClean="0"/>
              <a:t>to weigh </a:t>
            </a:r>
            <a:r>
              <a:rPr lang="en-US" dirty="0"/>
              <a:t>the pros and cons of treatment benefit versus </a:t>
            </a:r>
            <a:r>
              <a:rPr lang="en-US" dirty="0" smtClean="0"/>
              <a:t>toxicity and </a:t>
            </a:r>
            <a:r>
              <a:rPr lang="en-US" dirty="0"/>
              <a:t>a careful evaluation of clinical factors, including </a:t>
            </a:r>
            <a:r>
              <a:rPr lang="en-US" dirty="0" smtClean="0"/>
              <a:t>patient age</a:t>
            </a:r>
            <a:r>
              <a:rPr lang="en-US" dirty="0"/>
              <a:t>, comorbidities, performance status (PS), </a:t>
            </a:r>
            <a:r>
              <a:rPr lang="en-US" dirty="0" smtClean="0"/>
              <a:t>reproductive potential</a:t>
            </a:r>
            <a:r>
              <a:rPr lang="en-US" dirty="0"/>
              <a:t>, personal/family history of autoimmune </a:t>
            </a:r>
            <a:r>
              <a:rPr lang="en-US" dirty="0" smtClean="0"/>
              <a:t>disease and </a:t>
            </a:r>
            <a:r>
              <a:rPr lang="en-US" dirty="0"/>
              <a:t>compliance in case of immune-related toxicity.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21217" y="5565430"/>
            <a:ext cx="11599572" cy="784718"/>
          </a:xfrm>
        </p:spPr>
        <p:txBody>
          <a:bodyPr/>
          <a:lstStyle/>
          <a:p>
            <a:pPr marL="228600" indent="-228600" algn="l">
              <a:lnSpc>
                <a:spcPct val="150000"/>
              </a:lnSpc>
              <a:buFont typeface="+mj-lt"/>
              <a:buAutoNum type="arabicPeriod"/>
            </a:pPr>
            <a:r>
              <a:rPr lang="en-US" sz="800" dirty="0">
                <a:solidFill>
                  <a:schemeClr val="tx1"/>
                </a:solidFill>
              </a:rPr>
              <a:t>Luke JJ, </a:t>
            </a:r>
            <a:r>
              <a:rPr lang="en-US" sz="800" dirty="0" err="1">
                <a:solidFill>
                  <a:schemeClr val="tx1"/>
                </a:solidFill>
              </a:rPr>
              <a:t>Ascierto</a:t>
            </a:r>
            <a:r>
              <a:rPr lang="en-US" sz="800" dirty="0">
                <a:solidFill>
                  <a:schemeClr val="tx1"/>
                </a:solidFill>
              </a:rPr>
              <a:t> PA, </a:t>
            </a:r>
            <a:r>
              <a:rPr lang="en-US" sz="800" dirty="0" err="1">
                <a:solidFill>
                  <a:schemeClr val="tx1"/>
                </a:solidFill>
              </a:rPr>
              <a:t>Khattak</a:t>
            </a:r>
            <a:r>
              <a:rPr lang="en-US" sz="800" dirty="0">
                <a:solidFill>
                  <a:schemeClr val="tx1"/>
                </a:solidFill>
              </a:rPr>
              <a:t> MA, et al. </a:t>
            </a:r>
            <a:r>
              <a:rPr lang="en-US" sz="800" dirty="0" err="1">
                <a:solidFill>
                  <a:schemeClr val="tx1"/>
                </a:solidFill>
              </a:rPr>
              <a:t>Pembrolizumab</a:t>
            </a:r>
            <a:r>
              <a:rPr lang="en-US" sz="800" dirty="0">
                <a:solidFill>
                  <a:schemeClr val="tx1"/>
                </a:solidFill>
              </a:rPr>
              <a:t> versus </a:t>
            </a:r>
            <a:r>
              <a:rPr lang="en-US" sz="800" dirty="0" smtClean="0">
                <a:solidFill>
                  <a:schemeClr val="tx1"/>
                </a:solidFill>
              </a:rPr>
              <a:t>placebo as </a:t>
            </a:r>
            <a:r>
              <a:rPr lang="en-US" sz="800" dirty="0">
                <a:solidFill>
                  <a:schemeClr val="tx1"/>
                </a:solidFill>
              </a:rPr>
              <a:t>adjuvant therapy in resected stage IIB or IIC melanoma: final </a:t>
            </a:r>
            <a:r>
              <a:rPr lang="en-US" sz="800" dirty="0" smtClean="0">
                <a:solidFill>
                  <a:schemeClr val="tx1"/>
                </a:solidFill>
              </a:rPr>
              <a:t>analysis of </a:t>
            </a:r>
            <a:r>
              <a:rPr lang="en-US" sz="800" dirty="0">
                <a:solidFill>
                  <a:schemeClr val="tx1"/>
                </a:solidFill>
              </a:rPr>
              <a:t>distant metastasis-free survival in the phase III </a:t>
            </a:r>
            <a:r>
              <a:rPr lang="en-US" sz="800" dirty="0" smtClean="0">
                <a:solidFill>
                  <a:srgbClr val="C00000"/>
                </a:solidFill>
              </a:rPr>
              <a:t>KEYNOTE-716 study</a:t>
            </a:r>
            <a:r>
              <a:rPr lang="en-US" sz="800" dirty="0">
                <a:solidFill>
                  <a:schemeClr val="tx1"/>
                </a:solidFill>
              </a:rPr>
              <a:t>. J </a:t>
            </a:r>
            <a:r>
              <a:rPr lang="en-US" sz="800" dirty="0" err="1">
                <a:solidFill>
                  <a:schemeClr val="tx1"/>
                </a:solidFill>
              </a:rPr>
              <a:t>Clin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err="1">
                <a:solidFill>
                  <a:schemeClr val="tx1"/>
                </a:solidFill>
              </a:rPr>
              <a:t>Oncol</a:t>
            </a:r>
            <a:r>
              <a:rPr lang="en-US" sz="800" dirty="0">
                <a:solidFill>
                  <a:schemeClr val="tx1"/>
                </a:solidFill>
              </a:rPr>
              <a:t>. 2024;42(14):1619-1624</a:t>
            </a:r>
            <a:r>
              <a:rPr lang="en-US" sz="800" dirty="0" smtClean="0">
                <a:solidFill>
                  <a:schemeClr val="tx1"/>
                </a:solidFill>
              </a:rPr>
              <a:t>.</a:t>
            </a:r>
          </a:p>
          <a:p>
            <a:pPr marL="228600" indent="-228600" algn="l">
              <a:lnSpc>
                <a:spcPct val="150000"/>
              </a:lnSpc>
              <a:buFont typeface="+mj-lt"/>
              <a:buAutoNum type="arabicPeriod"/>
            </a:pPr>
            <a:r>
              <a:rPr lang="en-US" sz="800" dirty="0">
                <a:solidFill>
                  <a:schemeClr val="tx1"/>
                </a:solidFill>
              </a:rPr>
              <a:t>Kirkwood JM, Weber J, </a:t>
            </a:r>
            <a:r>
              <a:rPr lang="en-US" sz="800" dirty="0" err="1">
                <a:solidFill>
                  <a:schemeClr val="tx1"/>
                </a:solidFill>
              </a:rPr>
              <a:t>Hoeller</a:t>
            </a:r>
            <a:r>
              <a:rPr lang="en-US" sz="800" dirty="0">
                <a:solidFill>
                  <a:schemeClr val="tx1"/>
                </a:solidFill>
              </a:rPr>
              <a:t> C, et al. Adjuvant </a:t>
            </a:r>
            <a:r>
              <a:rPr lang="en-US" sz="800" dirty="0" err="1">
                <a:solidFill>
                  <a:schemeClr val="tx1"/>
                </a:solidFill>
              </a:rPr>
              <a:t>nivolumab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versus placebo </a:t>
            </a:r>
            <a:r>
              <a:rPr lang="en-US" sz="800" dirty="0">
                <a:solidFill>
                  <a:schemeClr val="tx1"/>
                </a:solidFill>
              </a:rPr>
              <a:t>in resected stage IIB/C melanoma: update on </a:t>
            </a:r>
            <a:r>
              <a:rPr lang="en-US" sz="800" dirty="0" err="1">
                <a:solidFill>
                  <a:srgbClr val="C00000"/>
                </a:solidFill>
              </a:rPr>
              <a:t>CheckMate</a:t>
            </a:r>
            <a:r>
              <a:rPr lang="en-US" sz="800" dirty="0">
                <a:solidFill>
                  <a:srgbClr val="C00000"/>
                </a:solidFill>
              </a:rPr>
              <a:t> </a:t>
            </a:r>
            <a:r>
              <a:rPr lang="en-US" sz="800" dirty="0" smtClean="0">
                <a:solidFill>
                  <a:srgbClr val="C00000"/>
                </a:solidFill>
              </a:rPr>
              <a:t>76K</a:t>
            </a:r>
            <a:r>
              <a:rPr lang="en-US" sz="800" dirty="0" smtClean="0">
                <a:solidFill>
                  <a:schemeClr val="tx1"/>
                </a:solidFill>
              </a:rPr>
              <a:t>. Philadelphia</a:t>
            </a:r>
            <a:r>
              <a:rPr lang="en-US" sz="800" dirty="0">
                <a:solidFill>
                  <a:schemeClr val="tx1"/>
                </a:solidFill>
              </a:rPr>
              <a:t>, Pennsylvania, USA: Paper presented at the Society </a:t>
            </a:r>
            <a:r>
              <a:rPr lang="en-US" sz="800" dirty="0" smtClean="0">
                <a:solidFill>
                  <a:schemeClr val="tx1"/>
                </a:solidFill>
              </a:rPr>
              <a:t>for Melanoma </a:t>
            </a:r>
            <a:r>
              <a:rPr lang="en-US" sz="800" dirty="0">
                <a:solidFill>
                  <a:schemeClr val="tx1"/>
                </a:solidFill>
              </a:rPr>
              <a:t>Research 2023 International Congress; November </a:t>
            </a:r>
            <a:r>
              <a:rPr lang="en-US" sz="800" dirty="0" smtClean="0">
                <a:solidFill>
                  <a:schemeClr val="tx1"/>
                </a:solidFill>
              </a:rPr>
              <a:t>6-9, 2023</a:t>
            </a:r>
            <a:r>
              <a:rPr lang="en-US" sz="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670479" y="1955371"/>
            <a:ext cx="2425521" cy="2446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670478" y="2453570"/>
            <a:ext cx="2425521" cy="2446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Resectable</a:t>
            </a:r>
            <a:r>
              <a:rPr lang="en-US" b="1" dirty="0"/>
              <a:t> stage III </a:t>
            </a:r>
            <a:r>
              <a:rPr lang="en-US" b="1" dirty="0" smtClean="0"/>
              <a:t>disease</a:t>
            </a:r>
            <a:r>
              <a:rPr lang="en-US" b="1" baseline="30000" dirty="0" smtClean="0"/>
              <a:t>+</a:t>
            </a:r>
            <a:endParaRPr lang="en-US" b="1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Resectable</a:t>
            </a:r>
            <a:r>
              <a:rPr lang="en-US" dirty="0"/>
              <a:t> stage III </a:t>
            </a:r>
            <a:r>
              <a:rPr lang="en-US" dirty="0" smtClean="0"/>
              <a:t>disease</a:t>
            </a:r>
            <a:r>
              <a:rPr lang="en-US" dirty="0"/>
              <a:t>: </a:t>
            </a:r>
            <a:r>
              <a:rPr lang="en-US" dirty="0" smtClean="0"/>
              <a:t> 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 smtClean="0"/>
              <a:t>Observation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 smtClean="0"/>
              <a:t> Nivolumab</a:t>
            </a:r>
            <a:r>
              <a:rPr lang="en-US" baseline="30000" dirty="0" smtClean="0"/>
              <a:t>1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 smtClean="0"/>
              <a:t>Pembrolizumab</a:t>
            </a:r>
            <a:r>
              <a:rPr lang="en-US" baseline="30000" dirty="0" smtClean="0"/>
              <a:t>2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 err="1" smtClean="0"/>
              <a:t>Dabrafenib</a:t>
            </a:r>
            <a:r>
              <a:rPr lang="en-US" dirty="0" smtClean="0"/>
              <a:t>/</a:t>
            </a:r>
            <a:r>
              <a:rPr lang="en-US" dirty="0" err="1" smtClean="0"/>
              <a:t>trametinib</a:t>
            </a:r>
            <a:r>
              <a:rPr lang="en-US" dirty="0" smtClean="0"/>
              <a:t> if </a:t>
            </a:r>
            <a:r>
              <a:rPr lang="en-US" dirty="0"/>
              <a:t>BRAF </a:t>
            </a:r>
            <a:r>
              <a:rPr lang="en-US" dirty="0" smtClean="0"/>
              <a:t>V600E </a:t>
            </a:r>
            <a:r>
              <a:rPr lang="en-US" dirty="0"/>
              <a:t>mutation positive </a:t>
            </a:r>
            <a:r>
              <a:rPr lang="en-US" baseline="30000" dirty="0" smtClean="0"/>
              <a:t>3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ResectableStage</a:t>
            </a:r>
            <a:r>
              <a:rPr lang="en-US" dirty="0"/>
              <a:t> </a:t>
            </a:r>
            <a:r>
              <a:rPr lang="en-US" dirty="0" smtClean="0"/>
              <a:t>III clinically Positive nodes: </a:t>
            </a:r>
            <a:r>
              <a:rPr lang="en-US" dirty="0" err="1" smtClean="0"/>
              <a:t>neoadjuvant</a:t>
            </a:r>
            <a:r>
              <a:rPr lang="en-US" dirty="0" smtClean="0"/>
              <a:t> </a:t>
            </a:r>
            <a:r>
              <a:rPr lang="en-US" baseline="30000" dirty="0" smtClean="0"/>
              <a:t>*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 smtClean="0"/>
              <a:t>Pembrolizumab</a:t>
            </a:r>
            <a:r>
              <a:rPr lang="en-US" baseline="30000" dirty="0" smtClean="0"/>
              <a:t>4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 err="1" smtClean="0"/>
              <a:t>Nivolumab</a:t>
            </a:r>
            <a:r>
              <a:rPr lang="en-US" dirty="0" smtClean="0"/>
              <a:t>/ipilimumab</a:t>
            </a:r>
            <a:r>
              <a:rPr lang="en-US" baseline="30000" dirty="0" smtClean="0"/>
              <a:t>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 smtClean="0"/>
              <a:t>(It </a:t>
            </a:r>
            <a:r>
              <a:rPr lang="en-US" sz="1400" dirty="0"/>
              <a:t>is unclear which </a:t>
            </a:r>
            <a:r>
              <a:rPr lang="en-US" sz="1400" dirty="0" err="1"/>
              <a:t>neoadjuvant</a:t>
            </a:r>
            <a:r>
              <a:rPr lang="en-US" sz="1400" dirty="0"/>
              <a:t> regimen is more active since they have not been directly </a:t>
            </a:r>
            <a:r>
              <a:rPr lang="en-US" sz="1400" dirty="0" smtClean="0"/>
              <a:t>compared)</a:t>
            </a:r>
            <a:endParaRPr lang="en-US" sz="1400" baseline="30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algn="l"/>
            <a:r>
              <a:rPr lang="en-US" sz="1000" dirty="0" smtClean="0"/>
              <a:t>+ </a:t>
            </a:r>
            <a:r>
              <a:rPr lang="en-US" sz="1000" dirty="0" err="1" smtClean="0"/>
              <a:t>applecable</a:t>
            </a:r>
            <a:r>
              <a:rPr lang="en-US" sz="1000" dirty="0" smtClean="0"/>
              <a:t> on </a:t>
            </a:r>
            <a:r>
              <a:rPr lang="en-US" sz="1000" dirty="0" err="1" smtClean="0"/>
              <a:t>resectable</a:t>
            </a:r>
            <a:r>
              <a:rPr lang="en-US" sz="1000" dirty="0" smtClean="0"/>
              <a:t>  stage IV </a:t>
            </a:r>
            <a:r>
              <a:rPr lang="en-US" sz="1000" dirty="0" err="1" smtClean="0"/>
              <a:t>oligometastatic</a:t>
            </a:r>
            <a:r>
              <a:rPr lang="en-US" sz="1000" dirty="0" smtClean="0"/>
              <a:t> </a:t>
            </a:r>
          </a:p>
          <a:p>
            <a:pPr algn="l"/>
            <a:r>
              <a:rPr lang="en-US" sz="1000" dirty="0" smtClean="0"/>
              <a:t>* </a:t>
            </a:r>
            <a:r>
              <a:rPr lang="en-US" sz="1000" dirty="0"/>
              <a:t>not EMA or </a:t>
            </a:r>
            <a:r>
              <a:rPr lang="en-US" sz="1000" dirty="0" smtClean="0"/>
              <a:t>FDA approved</a:t>
            </a:r>
          </a:p>
        </p:txBody>
      </p:sp>
    </p:spTree>
    <p:extLst>
      <p:ext uri="{BB962C8B-B14F-4D97-AF65-F5344CB8AC3E}">
        <p14:creationId xmlns:p14="http://schemas.microsoft.com/office/powerpoint/2010/main" val="1942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Resectable</a:t>
            </a:r>
            <a:r>
              <a:rPr lang="en-US" b="1" dirty="0"/>
              <a:t> stage III </a:t>
            </a:r>
            <a:r>
              <a:rPr lang="en-US" b="1" dirty="0" smtClean="0"/>
              <a:t>disease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u="sng" dirty="0" err="1" smtClean="0"/>
              <a:t>Neoadjuvant</a:t>
            </a:r>
            <a:r>
              <a:rPr lang="en-US" sz="1800" b="1" u="sng" dirty="0" smtClean="0"/>
              <a:t> </a:t>
            </a:r>
            <a:r>
              <a:rPr lang="en-US" sz="1800" b="1" u="sng" dirty="0"/>
              <a:t>therapy may be particularly beneficial in </a:t>
            </a:r>
            <a:r>
              <a:rPr lang="en-US" sz="1800" b="1" u="sng" dirty="0" smtClean="0"/>
              <a:t>the following </a:t>
            </a:r>
            <a:r>
              <a:rPr lang="en-US" sz="1800" b="1" u="sng" dirty="0"/>
              <a:t>clinical situations: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Patients </a:t>
            </a:r>
            <a:r>
              <a:rPr lang="en-US" sz="1800" dirty="0"/>
              <a:t>with </a:t>
            </a:r>
            <a:r>
              <a:rPr lang="en-US" sz="1800" dirty="0" err="1"/>
              <a:t>resectable</a:t>
            </a:r>
            <a:r>
              <a:rPr lang="en-US" sz="1800" dirty="0"/>
              <a:t> stage III melanoma confined </a:t>
            </a:r>
            <a:r>
              <a:rPr lang="en-US" sz="1800" dirty="0" smtClean="0"/>
              <a:t>to the </a:t>
            </a:r>
            <a:r>
              <a:rPr lang="en-US" sz="1800" dirty="0"/>
              <a:t>LNs, detectable by </a:t>
            </a:r>
            <a:r>
              <a:rPr lang="en-US" sz="1800" u="sng" dirty="0"/>
              <a:t>clinical or radiological </a:t>
            </a:r>
            <a:r>
              <a:rPr lang="en-US" sz="1800" dirty="0" smtClean="0"/>
              <a:t>assessment.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Patients </a:t>
            </a:r>
            <a:r>
              <a:rPr lang="en-US" sz="1800" dirty="0"/>
              <a:t>with </a:t>
            </a:r>
            <a:r>
              <a:rPr lang="en-US" sz="1800" dirty="0" err="1"/>
              <a:t>resectable</a:t>
            </a:r>
            <a:r>
              <a:rPr lang="en-US" sz="1800" dirty="0"/>
              <a:t> ITMs or </a:t>
            </a:r>
            <a:r>
              <a:rPr lang="en-US" sz="1800" u="sng" dirty="0" err="1"/>
              <a:t>oligometastatic</a:t>
            </a:r>
            <a:r>
              <a:rPr lang="en-US" sz="1800" dirty="0"/>
              <a:t> stage </a:t>
            </a:r>
            <a:r>
              <a:rPr lang="en-US" sz="1800" dirty="0" smtClean="0"/>
              <a:t>IV disease</a:t>
            </a:r>
            <a:r>
              <a:rPr lang="en-US" sz="1800" dirty="0"/>
              <a:t>.</a:t>
            </a:r>
            <a:endParaRPr lang="it-IT" sz="1800" dirty="0" smtClean="0"/>
          </a:p>
          <a:p>
            <a:pPr marL="0" indent="0">
              <a:buNone/>
            </a:pPr>
            <a:r>
              <a:rPr lang="it-IT" sz="1400" u="sng" dirty="0"/>
              <a:t>REFERENCES: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200" dirty="0" smtClean="0"/>
              <a:t>Weber </a:t>
            </a:r>
            <a:r>
              <a:rPr lang="it-IT" sz="1200" dirty="0"/>
              <a:t>J, Mandala M, Del Vecchio M, et al. Adjuvant nivolumab </a:t>
            </a:r>
            <a:r>
              <a:rPr lang="it-IT" sz="1200" dirty="0" smtClean="0"/>
              <a:t>versus </a:t>
            </a:r>
            <a:r>
              <a:rPr lang="en-US" sz="1200" dirty="0" err="1" smtClean="0"/>
              <a:t>ipilimumab</a:t>
            </a:r>
            <a:r>
              <a:rPr lang="en-US" sz="1200" dirty="0" smtClean="0"/>
              <a:t> </a:t>
            </a:r>
            <a:r>
              <a:rPr lang="en-US" sz="1200" dirty="0"/>
              <a:t>in resected stage III or IV melanoma. N </a:t>
            </a:r>
            <a:r>
              <a:rPr lang="en-US" sz="1200" dirty="0" err="1"/>
              <a:t>Engl</a:t>
            </a:r>
            <a:r>
              <a:rPr lang="en-US" sz="1200" dirty="0"/>
              <a:t> J </a:t>
            </a:r>
            <a:r>
              <a:rPr lang="en-US" sz="1200" dirty="0" smtClean="0"/>
              <a:t>Med. 2017;377(19</a:t>
            </a:r>
            <a:r>
              <a:rPr lang="en-US" sz="1200" dirty="0"/>
              <a:t>):1824-1835</a:t>
            </a:r>
            <a:r>
              <a:rPr lang="en-US" sz="12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err="1"/>
              <a:t>Eggermont</a:t>
            </a:r>
            <a:r>
              <a:rPr lang="en-US" sz="1200" dirty="0"/>
              <a:t> AMM, </a:t>
            </a:r>
            <a:r>
              <a:rPr lang="en-US" sz="1200" dirty="0" err="1"/>
              <a:t>Kicinski</a:t>
            </a:r>
            <a:r>
              <a:rPr lang="en-US" sz="1200" dirty="0"/>
              <a:t> M, Blank CU, et al. Five-year analysis </a:t>
            </a:r>
            <a:r>
              <a:rPr lang="en-US" sz="1200" dirty="0" smtClean="0"/>
              <a:t>of adjuvant </a:t>
            </a:r>
            <a:r>
              <a:rPr lang="en-US" sz="1200" dirty="0" err="1"/>
              <a:t>pembrolizumab</a:t>
            </a:r>
            <a:r>
              <a:rPr lang="en-US" sz="1200" dirty="0"/>
              <a:t> or placebo in stage III melanoma. NEJM </a:t>
            </a:r>
            <a:r>
              <a:rPr lang="en-US" sz="1200" dirty="0" err="1" smtClean="0"/>
              <a:t>Evid</a:t>
            </a:r>
            <a:r>
              <a:rPr lang="en-US" sz="1200" dirty="0" smtClean="0"/>
              <a:t>. 2022;1(11</a:t>
            </a:r>
            <a:r>
              <a:rPr lang="en-US" sz="1200" dirty="0"/>
              <a:t>):EVIDoa2200214</a:t>
            </a:r>
            <a:r>
              <a:rPr lang="en-US" sz="12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Long GV, </a:t>
            </a:r>
            <a:r>
              <a:rPr lang="en-US" sz="1200" dirty="0" err="1"/>
              <a:t>Hauschild</a:t>
            </a:r>
            <a:r>
              <a:rPr lang="en-US" sz="1200" dirty="0"/>
              <a:t> A, </a:t>
            </a:r>
            <a:r>
              <a:rPr lang="en-US" sz="1200" dirty="0" err="1"/>
              <a:t>Santinami</a:t>
            </a:r>
            <a:r>
              <a:rPr lang="en-US" sz="1200" dirty="0"/>
              <a:t> M, et al. Adjuvant </a:t>
            </a:r>
            <a:r>
              <a:rPr lang="en-US" sz="1200" dirty="0" err="1"/>
              <a:t>dabrafenib</a:t>
            </a:r>
            <a:r>
              <a:rPr lang="en-US" sz="1200" dirty="0"/>
              <a:t> </a:t>
            </a:r>
            <a:r>
              <a:rPr lang="en-US" sz="1200" dirty="0" smtClean="0"/>
              <a:t>plus </a:t>
            </a:r>
            <a:r>
              <a:rPr lang="en-US" sz="1200" dirty="0" err="1" smtClean="0"/>
              <a:t>trametinib</a:t>
            </a:r>
            <a:r>
              <a:rPr lang="en-US" sz="1200" dirty="0" smtClean="0"/>
              <a:t> </a:t>
            </a:r>
            <a:r>
              <a:rPr lang="en-US" sz="1200" dirty="0"/>
              <a:t>in stage III BRAF-mutated melanoma. N </a:t>
            </a:r>
            <a:r>
              <a:rPr lang="en-US" sz="1200" dirty="0" err="1"/>
              <a:t>Engl</a:t>
            </a:r>
            <a:r>
              <a:rPr lang="en-US" sz="1200" dirty="0"/>
              <a:t> J </a:t>
            </a:r>
            <a:r>
              <a:rPr lang="en-US" sz="1200" dirty="0" smtClean="0"/>
              <a:t>Med.2017;377(19</a:t>
            </a:r>
            <a:r>
              <a:rPr lang="en-US" sz="1200" dirty="0"/>
              <a:t>):1813-1823</a:t>
            </a:r>
            <a:r>
              <a:rPr lang="en-US" sz="1200" dirty="0" smtClean="0"/>
              <a:t>.</a:t>
            </a:r>
            <a:r>
              <a:rPr lang="en-US" sz="1200" dirty="0"/>
              <a:t> </a:t>
            </a:r>
            <a:r>
              <a:rPr lang="en-US" sz="1200" dirty="0" smtClean="0"/>
              <a:t>(</a:t>
            </a:r>
            <a:r>
              <a:rPr lang="en-US" sz="1200" dirty="0" smtClean="0">
                <a:solidFill>
                  <a:srgbClr val="FF0000"/>
                </a:solidFill>
              </a:rPr>
              <a:t>COMBI-AD trial</a:t>
            </a:r>
            <a:r>
              <a:rPr lang="en-US" sz="1200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Patel S, </a:t>
            </a:r>
            <a:r>
              <a:rPr lang="en-US" sz="1200" dirty="0" err="1"/>
              <a:t>Othus</a:t>
            </a:r>
            <a:r>
              <a:rPr lang="en-US" sz="1200" dirty="0"/>
              <a:t> M, Prieto V, et al. LBA6 </a:t>
            </a:r>
            <a:r>
              <a:rPr lang="en-US" sz="1200" dirty="0" err="1"/>
              <a:t>Neoadjuvant</a:t>
            </a:r>
            <a:r>
              <a:rPr lang="en-US" sz="1200" dirty="0"/>
              <a:t> versus </a:t>
            </a:r>
            <a:r>
              <a:rPr lang="en-US" sz="1200" dirty="0" smtClean="0"/>
              <a:t>adjuvant </a:t>
            </a:r>
            <a:r>
              <a:rPr lang="en-US" sz="1200" dirty="0" err="1" smtClean="0"/>
              <a:t>pembrolizumab</a:t>
            </a:r>
            <a:r>
              <a:rPr lang="en-US" sz="1200" dirty="0" smtClean="0"/>
              <a:t> </a:t>
            </a:r>
            <a:r>
              <a:rPr lang="en-US" sz="1200" dirty="0"/>
              <a:t>for resected stage III-IV melanoma (</a:t>
            </a:r>
            <a:r>
              <a:rPr lang="en-US" sz="1200" dirty="0">
                <a:solidFill>
                  <a:srgbClr val="FF0000"/>
                </a:solidFill>
              </a:rPr>
              <a:t>SWOG S1801</a:t>
            </a:r>
            <a:r>
              <a:rPr lang="en-US" sz="1200" dirty="0"/>
              <a:t>). </a:t>
            </a:r>
            <a:r>
              <a:rPr lang="en-US" sz="1200" dirty="0" smtClean="0"/>
              <a:t>Ann </a:t>
            </a:r>
            <a:r>
              <a:rPr lang="en-US" sz="1200" dirty="0" err="1" smtClean="0"/>
              <a:t>Oncol</a:t>
            </a:r>
            <a:r>
              <a:rPr lang="en-US" sz="1200" dirty="0"/>
              <a:t>. 2022;33(</a:t>
            </a:r>
            <a:r>
              <a:rPr lang="en-US" sz="1200" dirty="0" err="1"/>
              <a:t>suppl</a:t>
            </a:r>
            <a:r>
              <a:rPr lang="en-US" sz="1200" dirty="0"/>
              <a:t> 7):S1408</a:t>
            </a:r>
            <a:r>
              <a:rPr lang="en-US" sz="12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Blank CU, Lucas MW, </a:t>
            </a:r>
            <a:r>
              <a:rPr lang="en-US" sz="1200" dirty="0" err="1"/>
              <a:t>Scolyer</a:t>
            </a:r>
            <a:r>
              <a:rPr lang="en-US" sz="1200" dirty="0"/>
              <a:t> RA, et al. </a:t>
            </a:r>
            <a:r>
              <a:rPr lang="en-US" sz="1200" dirty="0" err="1"/>
              <a:t>Neoadjuvant</a:t>
            </a:r>
            <a:r>
              <a:rPr lang="en-US" sz="1200" dirty="0"/>
              <a:t> </a:t>
            </a:r>
            <a:r>
              <a:rPr lang="en-US" sz="1200" dirty="0" err="1"/>
              <a:t>nivolumab</a:t>
            </a:r>
            <a:r>
              <a:rPr lang="en-US" sz="1200" dirty="0"/>
              <a:t> </a:t>
            </a:r>
            <a:r>
              <a:rPr lang="en-US" sz="1200" dirty="0" err="1" smtClean="0"/>
              <a:t>andipilimumab</a:t>
            </a:r>
            <a:r>
              <a:rPr lang="en-US" sz="1200" dirty="0" smtClean="0"/>
              <a:t> </a:t>
            </a:r>
            <a:r>
              <a:rPr lang="en-US" sz="1200" dirty="0"/>
              <a:t>in </a:t>
            </a:r>
            <a:r>
              <a:rPr lang="en-US" sz="1200" dirty="0" err="1"/>
              <a:t>resectable</a:t>
            </a:r>
            <a:r>
              <a:rPr lang="en-US" sz="1200" dirty="0"/>
              <a:t> stage III melanoma. N </a:t>
            </a:r>
            <a:r>
              <a:rPr lang="en-US" sz="1200" dirty="0" err="1"/>
              <a:t>Engl</a:t>
            </a:r>
            <a:r>
              <a:rPr lang="en-US" sz="1200" dirty="0"/>
              <a:t> J </a:t>
            </a:r>
            <a:r>
              <a:rPr lang="en-US" sz="1200" dirty="0" smtClean="0"/>
              <a:t>Med.2024;391(18</a:t>
            </a:r>
            <a:r>
              <a:rPr lang="en-US" sz="1200" dirty="0"/>
              <a:t>):1696-1708</a:t>
            </a:r>
            <a:r>
              <a:rPr lang="en-US" sz="1200" dirty="0" smtClean="0"/>
              <a:t>.(</a:t>
            </a:r>
            <a:r>
              <a:rPr lang="en-US" sz="1200" dirty="0" smtClean="0">
                <a:solidFill>
                  <a:srgbClr val="FF0000"/>
                </a:solidFill>
              </a:rPr>
              <a:t>NADINA</a:t>
            </a:r>
            <a:r>
              <a:rPr lang="en-US" sz="1200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553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Introduction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Melanoma is a tumor of </a:t>
            </a:r>
            <a:r>
              <a:rPr lang="en-US" dirty="0" smtClean="0"/>
              <a:t>melanocytes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median age at diagnosis is 59 years</a:t>
            </a:r>
            <a:r>
              <a:rPr lang="en-US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Melanoma constitutes </a:t>
            </a:r>
            <a:r>
              <a:rPr lang="en-US" u="sng" dirty="0"/>
              <a:t>5.5%</a:t>
            </a:r>
            <a:r>
              <a:rPr lang="en-US" dirty="0"/>
              <a:t> of all cancers</a:t>
            </a:r>
            <a:r>
              <a:rPr lang="en-US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About 100,640 new melanomas will be diagnosed (about 59,170 in men and 41,470 in women</a:t>
            </a:r>
            <a:r>
              <a:rPr lang="en-US" dirty="0" smtClean="0"/>
              <a:t>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About 8,290 people are expected to die of melanoma (about 5,430 men and 2,860 women</a:t>
            </a:r>
            <a:r>
              <a:rPr lang="en-US" dirty="0" smtClean="0"/>
              <a:t>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However, </a:t>
            </a:r>
            <a:r>
              <a:rPr lang="en-US" dirty="0" smtClean="0"/>
              <a:t>these figures </a:t>
            </a:r>
            <a:r>
              <a:rPr lang="en-US" dirty="0"/>
              <a:t>for new cases may represent a substantial </a:t>
            </a:r>
            <a:r>
              <a:rPr lang="en-US" u="sng" dirty="0"/>
              <a:t>underestimate</a:t>
            </a:r>
            <a:r>
              <a:rPr lang="en-US" dirty="0"/>
              <a:t>, as </a:t>
            </a:r>
            <a:r>
              <a:rPr lang="en-US" dirty="0" smtClean="0"/>
              <a:t>many superficial </a:t>
            </a:r>
            <a:r>
              <a:rPr lang="en-US" dirty="0"/>
              <a:t>and in situ melanomas treated in the outpatient setting are </a:t>
            </a:r>
            <a:r>
              <a:rPr lang="en-US" dirty="0" smtClean="0"/>
              <a:t>not reported.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Melanoma </a:t>
            </a:r>
            <a:r>
              <a:rPr lang="en-US" u="sng" dirty="0"/>
              <a:t>death rates declined </a:t>
            </a:r>
            <a:r>
              <a:rPr lang="en-US" dirty="0"/>
              <a:t>rapidly from 2013 to 2017, largely because of advances in treatment. Rates fell by about 6% to 7% per year.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23730" y="6459785"/>
            <a:ext cx="7485259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  statistics </a:t>
            </a:r>
            <a:r>
              <a:rPr lang="en-US" dirty="0">
                <a:solidFill>
                  <a:schemeClr val="bg1"/>
                </a:solidFill>
              </a:rPr>
              <a:t>of </a:t>
            </a:r>
            <a:r>
              <a:rPr lang="en-US" dirty="0" smtClean="0">
                <a:solidFill>
                  <a:schemeClr val="bg1"/>
                </a:solidFill>
              </a:rPr>
              <a:t>2025    -  cancerstatisticscenter.cancer.org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81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Unresectable</a:t>
            </a:r>
            <a:r>
              <a:rPr lang="en-US" b="1" dirty="0"/>
              <a:t> stage III and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3429000"/>
            <a:ext cx="4998720" cy="2812774"/>
          </a:xfrm>
        </p:spPr>
        <p:txBody>
          <a:bodyPr vert="horz" lIns="0" tIns="45720" rIns="0" bIns="45720" rtlCol="0"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       All patients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Nivolumab</a:t>
            </a:r>
            <a:r>
              <a:rPr lang="en-US" dirty="0" smtClean="0"/>
              <a:t>/ipilimumab</a:t>
            </a:r>
            <a:r>
              <a:rPr lang="en-US" baseline="30000" dirty="0" smtClean="0"/>
              <a:t>1</a:t>
            </a:r>
            <a:endParaRPr lang="en-US" baseline="300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Nivolumab</a:t>
            </a:r>
            <a:r>
              <a:rPr lang="en-US" dirty="0"/>
              <a:t> and </a:t>
            </a:r>
            <a:r>
              <a:rPr lang="en-US" dirty="0" smtClean="0"/>
              <a:t>relatlimab</a:t>
            </a:r>
            <a:r>
              <a:rPr lang="en-US" baseline="30000" dirty="0" smtClean="0"/>
              <a:t>2</a:t>
            </a:r>
            <a:endParaRPr lang="en-US" baseline="300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Pembrolizumab</a:t>
            </a:r>
            <a:r>
              <a:rPr lang="en-US" baseline="30000" dirty="0" smtClean="0"/>
              <a:t>3</a:t>
            </a:r>
            <a:endParaRPr lang="en-US" baseline="300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Nivolumab</a:t>
            </a:r>
            <a:r>
              <a:rPr lang="en-US" baseline="30000" dirty="0" smtClean="0"/>
              <a:t>4</a:t>
            </a:r>
            <a:endParaRPr lang="en-US" baseline="30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3429000"/>
            <a:ext cx="5649532" cy="18620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defTabSz="91440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404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6692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4980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93268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11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3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5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17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      BRAF +</a:t>
            </a:r>
          </a:p>
          <a:p>
            <a:r>
              <a:rPr lang="en-US" dirty="0" err="1" smtClean="0"/>
              <a:t>Dabrafenib</a:t>
            </a:r>
            <a:r>
              <a:rPr lang="en-US" dirty="0" smtClean="0"/>
              <a:t>/</a:t>
            </a:r>
            <a:r>
              <a:rPr lang="en-US" dirty="0" err="1" smtClean="0"/>
              <a:t>trametinib</a:t>
            </a:r>
            <a:r>
              <a:rPr lang="en-US" dirty="0" smtClean="0"/>
              <a:t> </a:t>
            </a:r>
            <a:r>
              <a:rPr lang="en-US" baseline="30000" dirty="0" smtClean="0"/>
              <a:t>5</a:t>
            </a:r>
            <a:endParaRPr lang="en-US" baseline="30000" dirty="0"/>
          </a:p>
          <a:p>
            <a:r>
              <a:rPr lang="en-US" dirty="0" err="1"/>
              <a:t>Vemurafenib</a:t>
            </a:r>
            <a:r>
              <a:rPr lang="en-US" dirty="0"/>
              <a:t>/</a:t>
            </a:r>
            <a:r>
              <a:rPr lang="en-US" dirty="0" err="1"/>
              <a:t>cobimetinib</a:t>
            </a:r>
            <a:r>
              <a:rPr lang="en-US" dirty="0"/>
              <a:t> </a:t>
            </a:r>
            <a:r>
              <a:rPr lang="en-US" baseline="30000" dirty="0" smtClean="0"/>
              <a:t>6</a:t>
            </a:r>
            <a:endParaRPr lang="en-US" baseline="30000" dirty="0"/>
          </a:p>
          <a:p>
            <a:r>
              <a:rPr lang="en-US" dirty="0" err="1" smtClean="0"/>
              <a:t>Encorafenib</a:t>
            </a:r>
            <a:r>
              <a:rPr lang="en-US" dirty="0" smtClean="0"/>
              <a:t>/binimetinib</a:t>
            </a:r>
            <a:r>
              <a:rPr lang="en-US" baseline="30000" dirty="0" smtClean="0"/>
              <a:t>7</a:t>
            </a:r>
            <a:endParaRPr lang="en-US" baseline="3000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23038" y="1828970"/>
            <a:ext cx="10419008" cy="1502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</a:lvl1pPr>
          </a:lstStyle>
          <a:p>
            <a:pPr marL="91440" indent="-91440" defTabSz="914400"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Despite the improvements in OS with currently available systemic treatments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(ICIs and targeted therapy), with resistance still a challenge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91440" indent="-91440" defTabSz="914400"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First-line treatment decisions must take into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consideration prior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neoadjuvant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and/or adjuvant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therapy received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timing of recurrence on/after adjuvant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therapy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 naïve patient </a:t>
            </a:r>
          </a:p>
        </p:txBody>
      </p:sp>
    </p:spTree>
    <p:extLst>
      <p:ext uri="{BB962C8B-B14F-4D97-AF65-F5344CB8AC3E}">
        <p14:creationId xmlns:p14="http://schemas.microsoft.com/office/powerpoint/2010/main" val="82899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Unresectable</a:t>
            </a:r>
            <a:r>
              <a:rPr lang="en-US" b="1" dirty="0" smtClean="0"/>
              <a:t> </a:t>
            </a:r>
            <a:r>
              <a:rPr lang="en-US" b="1" dirty="0"/>
              <a:t>stage III and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Nivolumab</a:t>
            </a:r>
            <a:r>
              <a:rPr lang="en-US" dirty="0" smtClean="0"/>
              <a:t> / </a:t>
            </a:r>
            <a:r>
              <a:rPr lang="en-US" dirty="0" err="1" smtClean="0"/>
              <a:t>relatlimab</a:t>
            </a:r>
            <a:r>
              <a:rPr lang="en-US" dirty="0" smtClean="0"/>
              <a:t> </a:t>
            </a:r>
            <a:r>
              <a:rPr lang="en-US" dirty="0"/>
              <a:t>can be offered as </a:t>
            </a:r>
            <a:r>
              <a:rPr lang="en-US" dirty="0" smtClean="0"/>
              <a:t>first-line treatment </a:t>
            </a:r>
            <a:r>
              <a:rPr lang="en-US" dirty="0"/>
              <a:t>but EMA approval is only for </a:t>
            </a:r>
            <a:r>
              <a:rPr lang="en-US" dirty="0" smtClean="0"/>
              <a:t>patients with </a:t>
            </a:r>
            <a:r>
              <a:rPr lang="en-US" dirty="0" err="1"/>
              <a:t>tumour</a:t>
            </a:r>
            <a:r>
              <a:rPr lang="en-US" dirty="0"/>
              <a:t> cell PD-L1 expression &lt;1</a:t>
            </a:r>
            <a:r>
              <a:rPr lang="en-US" dirty="0" smtClean="0"/>
              <a:t>%. FDA </a:t>
            </a:r>
            <a:r>
              <a:rPr lang="en-US" dirty="0"/>
              <a:t>approval is regardless of </a:t>
            </a:r>
            <a:r>
              <a:rPr lang="en-US" dirty="0" smtClean="0"/>
              <a:t>PD-L1 expression.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u="sng" dirty="0" smtClean="0"/>
              <a:t>References: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100" dirty="0" err="1"/>
              <a:t>Wolchok</a:t>
            </a:r>
            <a:r>
              <a:rPr lang="en-US" sz="1100" dirty="0"/>
              <a:t> JD, </a:t>
            </a:r>
            <a:r>
              <a:rPr lang="en-US" sz="1100" dirty="0" err="1"/>
              <a:t>Chiarion-Sileni</a:t>
            </a:r>
            <a:r>
              <a:rPr lang="en-US" sz="1100" dirty="0"/>
              <a:t> V, Gonzalez R, et al. Overall survival </a:t>
            </a:r>
            <a:r>
              <a:rPr lang="en-US" sz="1100" dirty="0" smtClean="0"/>
              <a:t>with combined </a:t>
            </a:r>
            <a:r>
              <a:rPr lang="en-US" sz="1100" dirty="0" err="1"/>
              <a:t>nivolumab</a:t>
            </a:r>
            <a:r>
              <a:rPr lang="en-US" sz="1100" dirty="0"/>
              <a:t> and </a:t>
            </a:r>
            <a:r>
              <a:rPr lang="en-US" sz="1100" dirty="0" err="1"/>
              <a:t>ipilimumab</a:t>
            </a:r>
            <a:r>
              <a:rPr lang="en-US" sz="1100" dirty="0"/>
              <a:t> in advanced melanoma. N </a:t>
            </a:r>
            <a:r>
              <a:rPr lang="en-US" sz="1100" dirty="0" err="1"/>
              <a:t>Engl</a:t>
            </a:r>
            <a:r>
              <a:rPr lang="en-US" sz="1100" dirty="0"/>
              <a:t> J </a:t>
            </a:r>
            <a:r>
              <a:rPr lang="en-US" sz="1100" dirty="0" smtClean="0"/>
              <a:t>Med 2017;377:1345-1356.(</a:t>
            </a:r>
            <a:r>
              <a:rPr lang="en-US" sz="1100" dirty="0" smtClean="0">
                <a:solidFill>
                  <a:srgbClr val="FF0000"/>
                </a:solidFill>
              </a:rPr>
              <a:t>CHECKMATE 067</a:t>
            </a:r>
            <a:r>
              <a:rPr lang="en-US" sz="1100" dirty="0" smtClean="0"/>
              <a:t>) (</a:t>
            </a:r>
            <a:r>
              <a:rPr lang="en-US" sz="1100" dirty="0"/>
              <a:t>945 </a:t>
            </a:r>
            <a:r>
              <a:rPr lang="en-US" sz="1100" dirty="0" smtClean="0"/>
              <a:t>- 714)</a:t>
            </a:r>
            <a:endParaRPr lang="en-US" sz="11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100" dirty="0" err="1" smtClean="0"/>
              <a:t>Tawbi</a:t>
            </a:r>
            <a:r>
              <a:rPr lang="en-US" sz="1100" dirty="0" smtClean="0"/>
              <a:t> </a:t>
            </a:r>
            <a:r>
              <a:rPr lang="en-US" sz="1100" dirty="0"/>
              <a:t>HA, </a:t>
            </a:r>
            <a:r>
              <a:rPr lang="en-US" sz="1100" dirty="0" err="1"/>
              <a:t>Schadendorf</a:t>
            </a:r>
            <a:r>
              <a:rPr lang="en-US" sz="1100" dirty="0"/>
              <a:t> D, Lipson EJ, et al. </a:t>
            </a:r>
            <a:r>
              <a:rPr lang="en-US" sz="1100" dirty="0" err="1"/>
              <a:t>Relatlimab</a:t>
            </a:r>
            <a:r>
              <a:rPr lang="en-US" sz="1100" dirty="0"/>
              <a:t> and </a:t>
            </a:r>
            <a:r>
              <a:rPr lang="en-US" sz="1100" dirty="0" err="1"/>
              <a:t>nivolumab</a:t>
            </a:r>
            <a:r>
              <a:rPr lang="en-US" sz="1100" dirty="0"/>
              <a:t> </a:t>
            </a:r>
            <a:r>
              <a:rPr lang="en-US" sz="1100" dirty="0" smtClean="0"/>
              <a:t>versus </a:t>
            </a:r>
            <a:r>
              <a:rPr lang="en-US" sz="1100" dirty="0" err="1" smtClean="0"/>
              <a:t>nivolumab</a:t>
            </a:r>
            <a:r>
              <a:rPr lang="en-US" sz="1100" dirty="0" smtClean="0"/>
              <a:t> </a:t>
            </a:r>
            <a:r>
              <a:rPr lang="en-US" sz="1100" dirty="0"/>
              <a:t>in untreated advanced melanoma. N </a:t>
            </a:r>
            <a:r>
              <a:rPr lang="en-US" sz="1100" dirty="0" err="1"/>
              <a:t>Engl</a:t>
            </a:r>
            <a:r>
              <a:rPr lang="en-US" sz="1100" dirty="0"/>
              <a:t> J Med 2022;386:24-34</a:t>
            </a:r>
            <a:r>
              <a:rPr lang="en-US" sz="1100" dirty="0" smtClean="0"/>
              <a:t>.(</a:t>
            </a:r>
            <a:r>
              <a:rPr lang="en-US" sz="1100" dirty="0" smtClean="0">
                <a:solidFill>
                  <a:srgbClr val="FF0000"/>
                </a:solidFill>
              </a:rPr>
              <a:t>RELATIVITY 047</a:t>
            </a:r>
            <a:r>
              <a:rPr lang="en-US" sz="1100" dirty="0" smtClean="0"/>
              <a:t>)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100" dirty="0" err="1"/>
              <a:t>Ribas</a:t>
            </a:r>
            <a:r>
              <a:rPr lang="en-US" sz="1100" dirty="0"/>
              <a:t> A, </a:t>
            </a:r>
            <a:r>
              <a:rPr lang="en-US" sz="1100" dirty="0" err="1"/>
              <a:t>Puzanov</a:t>
            </a:r>
            <a:r>
              <a:rPr lang="en-US" sz="1100" dirty="0"/>
              <a:t> I, </a:t>
            </a:r>
            <a:r>
              <a:rPr lang="en-US" sz="1100" dirty="0" err="1"/>
              <a:t>Dummer</a:t>
            </a:r>
            <a:r>
              <a:rPr lang="en-US" sz="1100" dirty="0"/>
              <a:t> R, et al. </a:t>
            </a:r>
            <a:r>
              <a:rPr lang="en-US" sz="1100" dirty="0" err="1"/>
              <a:t>Pembrolizumab</a:t>
            </a:r>
            <a:r>
              <a:rPr lang="en-US" sz="1100" dirty="0"/>
              <a:t> versus </a:t>
            </a:r>
            <a:r>
              <a:rPr lang="en-US" sz="1100" dirty="0" err="1"/>
              <a:t>investigatorchoice</a:t>
            </a:r>
            <a:r>
              <a:rPr lang="en-US" sz="1100" dirty="0"/>
              <a:t> chemotherapy for </a:t>
            </a:r>
            <a:r>
              <a:rPr lang="en-US" sz="1100" dirty="0" err="1"/>
              <a:t>ipilimumab</a:t>
            </a:r>
            <a:r>
              <a:rPr lang="en-US" sz="1100" dirty="0"/>
              <a:t>-refractory melanoma (KEYNOTE-002): a </a:t>
            </a:r>
            <a:r>
              <a:rPr lang="en-US" sz="1100" dirty="0" err="1"/>
              <a:t>randomised</a:t>
            </a:r>
            <a:r>
              <a:rPr lang="en-US" sz="1100" dirty="0"/>
              <a:t>, controlled, phase 2 trial. Lancet </a:t>
            </a:r>
            <a:r>
              <a:rPr lang="en-US" sz="1100" dirty="0" err="1"/>
              <a:t>Oncol</a:t>
            </a:r>
            <a:r>
              <a:rPr lang="en-US" sz="1100" dirty="0"/>
              <a:t> 2015;16:908-918</a:t>
            </a:r>
            <a:r>
              <a:rPr lang="en-US" sz="1100" dirty="0" smtClean="0"/>
              <a:t>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100" dirty="0"/>
              <a:t>Weber JS, </a:t>
            </a:r>
            <a:r>
              <a:rPr lang="en-US" sz="1100" dirty="0" err="1"/>
              <a:t>D'Angelo</a:t>
            </a:r>
            <a:r>
              <a:rPr lang="en-US" sz="1100" dirty="0"/>
              <a:t> SP, Minor D, et al. </a:t>
            </a:r>
            <a:r>
              <a:rPr lang="en-US" sz="1100" dirty="0" err="1"/>
              <a:t>Nivolumab</a:t>
            </a:r>
            <a:r>
              <a:rPr lang="en-US" sz="1100" dirty="0"/>
              <a:t> versus chemotherapy in patients with advanced melanoma who progressed after anti-CTLA-4 treatment (</a:t>
            </a:r>
            <a:r>
              <a:rPr lang="en-US" sz="1100" dirty="0" err="1"/>
              <a:t>CheckMate</a:t>
            </a:r>
            <a:r>
              <a:rPr lang="en-US" sz="1100" dirty="0"/>
              <a:t> 037): a </a:t>
            </a:r>
            <a:r>
              <a:rPr lang="en-US" sz="1100" dirty="0" err="1"/>
              <a:t>randomised</a:t>
            </a:r>
            <a:r>
              <a:rPr lang="en-US" sz="1100" dirty="0"/>
              <a:t>, controlled, open-label, phase 3 trial. Lancet </a:t>
            </a:r>
            <a:r>
              <a:rPr lang="en-US" sz="1100" dirty="0" err="1"/>
              <a:t>Oncol</a:t>
            </a:r>
            <a:r>
              <a:rPr lang="en-US" sz="1100" dirty="0"/>
              <a:t> </a:t>
            </a:r>
            <a:r>
              <a:rPr lang="en-US" sz="1100" dirty="0" smtClean="0"/>
              <a:t>2015;16:375-384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100" dirty="0"/>
              <a:t>Long GV, </a:t>
            </a:r>
            <a:r>
              <a:rPr lang="en-US" sz="1100" dirty="0" err="1"/>
              <a:t>Stroyakovskiy</a:t>
            </a:r>
            <a:r>
              <a:rPr lang="en-US" sz="1100" dirty="0"/>
              <a:t> D, </a:t>
            </a:r>
            <a:r>
              <a:rPr lang="en-US" sz="1100" dirty="0" err="1"/>
              <a:t>Gogas</a:t>
            </a:r>
            <a:r>
              <a:rPr lang="en-US" sz="1100" dirty="0"/>
              <a:t> H, et al. </a:t>
            </a:r>
            <a:r>
              <a:rPr lang="en-US" sz="1100" dirty="0" err="1"/>
              <a:t>Dabrafenib</a:t>
            </a:r>
            <a:r>
              <a:rPr lang="en-US" sz="1100" dirty="0"/>
              <a:t> and </a:t>
            </a:r>
            <a:r>
              <a:rPr lang="en-US" sz="1100" dirty="0" err="1"/>
              <a:t>trametinib</a:t>
            </a:r>
            <a:r>
              <a:rPr lang="en-US" sz="1100" dirty="0"/>
              <a:t> versus </a:t>
            </a:r>
            <a:r>
              <a:rPr lang="en-US" sz="1100" dirty="0" err="1"/>
              <a:t>dabrafenib</a:t>
            </a:r>
            <a:r>
              <a:rPr lang="en-US" sz="1100" dirty="0"/>
              <a:t> and placebo for Val600 BRAF-mutant melanoma: a </a:t>
            </a:r>
            <a:r>
              <a:rPr lang="en-US" sz="1100" dirty="0" err="1"/>
              <a:t>multicentre</a:t>
            </a:r>
            <a:r>
              <a:rPr lang="en-US" sz="1100" dirty="0"/>
              <a:t>, double-blind, phase 3 </a:t>
            </a:r>
            <a:r>
              <a:rPr lang="en-US" sz="1100" dirty="0" err="1"/>
              <a:t>randomised</a:t>
            </a:r>
            <a:r>
              <a:rPr lang="en-US" sz="1100" dirty="0"/>
              <a:t> controlled trial. Lancet 2015;386:444-451</a:t>
            </a:r>
            <a:r>
              <a:rPr lang="en-US" sz="1100" dirty="0" smtClean="0"/>
              <a:t>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100" dirty="0"/>
              <a:t>Larkin J, </a:t>
            </a:r>
            <a:r>
              <a:rPr lang="en-US" sz="1100" dirty="0" err="1"/>
              <a:t>Ascierto</a:t>
            </a:r>
            <a:r>
              <a:rPr lang="en-US" sz="1100" dirty="0"/>
              <a:t> PA, </a:t>
            </a:r>
            <a:r>
              <a:rPr lang="en-US" sz="1100" dirty="0" err="1"/>
              <a:t>Dreno</a:t>
            </a:r>
            <a:r>
              <a:rPr lang="en-US" sz="1100" dirty="0"/>
              <a:t> B, et al. Combined </a:t>
            </a:r>
            <a:r>
              <a:rPr lang="en-US" sz="1100" dirty="0" err="1"/>
              <a:t>vemurafenib</a:t>
            </a:r>
            <a:r>
              <a:rPr lang="en-US" sz="1100" dirty="0"/>
              <a:t> and </a:t>
            </a:r>
            <a:r>
              <a:rPr lang="en-US" sz="1100" dirty="0" err="1"/>
              <a:t>cobimetinib</a:t>
            </a:r>
            <a:r>
              <a:rPr lang="en-US" sz="1100" dirty="0"/>
              <a:t> in BRAF-mutated melanoma. N </a:t>
            </a:r>
            <a:r>
              <a:rPr lang="en-US" sz="1100" dirty="0" err="1"/>
              <a:t>Engl</a:t>
            </a:r>
            <a:r>
              <a:rPr lang="en-US" sz="1100" dirty="0"/>
              <a:t> J Med 2014;371:1867-1876</a:t>
            </a:r>
            <a:r>
              <a:rPr lang="en-US" sz="1100" dirty="0" smtClean="0"/>
              <a:t>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100" dirty="0" err="1"/>
              <a:t>Dummer</a:t>
            </a:r>
            <a:r>
              <a:rPr lang="en-US" sz="1100" dirty="0"/>
              <a:t> R, </a:t>
            </a:r>
            <a:r>
              <a:rPr lang="en-US" sz="1100" dirty="0" err="1"/>
              <a:t>Ascierto</a:t>
            </a:r>
            <a:r>
              <a:rPr lang="en-US" sz="1100" dirty="0"/>
              <a:t> PA, </a:t>
            </a:r>
            <a:r>
              <a:rPr lang="en-US" sz="1100" dirty="0" err="1"/>
              <a:t>Gogas</a:t>
            </a:r>
            <a:r>
              <a:rPr lang="en-US" sz="1100" dirty="0"/>
              <a:t> HJ, et al. </a:t>
            </a:r>
            <a:r>
              <a:rPr lang="en-US" sz="1100" dirty="0" err="1"/>
              <a:t>Encorafenib</a:t>
            </a:r>
            <a:r>
              <a:rPr lang="en-US" sz="1100" dirty="0"/>
              <a:t> plus </a:t>
            </a:r>
            <a:r>
              <a:rPr lang="en-US" sz="1100" dirty="0" err="1"/>
              <a:t>binimetinib</a:t>
            </a:r>
            <a:r>
              <a:rPr lang="en-US" sz="1100" dirty="0"/>
              <a:t> versus </a:t>
            </a:r>
            <a:r>
              <a:rPr lang="en-US" sz="1100" dirty="0" err="1"/>
              <a:t>vemurafenib</a:t>
            </a:r>
            <a:r>
              <a:rPr lang="en-US" sz="1100" dirty="0"/>
              <a:t> or </a:t>
            </a:r>
            <a:r>
              <a:rPr lang="en-US" sz="1100" dirty="0" err="1"/>
              <a:t>encorafenib</a:t>
            </a:r>
            <a:r>
              <a:rPr lang="en-US" sz="1100" dirty="0"/>
              <a:t> in patients with BRAF-mutant melanoma (COLUMBUS): a </a:t>
            </a:r>
            <a:r>
              <a:rPr lang="en-US" sz="1100" dirty="0" err="1"/>
              <a:t>multicentre</a:t>
            </a:r>
            <a:r>
              <a:rPr lang="en-US" sz="1100" dirty="0"/>
              <a:t>, open-label, </a:t>
            </a:r>
            <a:r>
              <a:rPr lang="en-US" sz="1100" dirty="0" err="1"/>
              <a:t>randomised</a:t>
            </a:r>
            <a:r>
              <a:rPr lang="en-US" sz="1100" dirty="0"/>
              <a:t> phase 3 trial. Lancet </a:t>
            </a:r>
            <a:r>
              <a:rPr lang="en-US" sz="1100" dirty="0" err="1"/>
              <a:t>Oncol</a:t>
            </a:r>
            <a:r>
              <a:rPr lang="en-US" sz="1100" dirty="0"/>
              <a:t> 2018;19:603-615.</a:t>
            </a:r>
            <a:endParaRPr lang="en-US" sz="1100" dirty="0" smtClean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US" sz="1100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1335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/>
              <a:t>An indirect comparison of the RELATIVITY-047 and CheckMate-067 trial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7173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/>
              <a:t>Overall survival and progression-free survival: </a:t>
            </a:r>
            <a:r>
              <a:rPr lang="en-US" dirty="0" smtClean="0"/>
              <a:t>no </a:t>
            </a:r>
            <a:r>
              <a:rPr lang="en-US" dirty="0"/>
              <a:t>statistically significant differences in progression-free survival (PFS) or overall survival (OS</a:t>
            </a:r>
            <a:r>
              <a:rPr lang="en-US" dirty="0" smtClean="0"/>
              <a:t>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/>
              <a:t>Objective response rate</a:t>
            </a:r>
            <a:r>
              <a:rPr lang="en-US" dirty="0"/>
              <a:t>: </a:t>
            </a:r>
            <a:r>
              <a:rPr lang="en-US" dirty="0" smtClean="0"/>
              <a:t>similar </a:t>
            </a:r>
            <a:r>
              <a:rPr lang="en-US" dirty="0"/>
              <a:t>between the two groups after weighting, though CheckMate-067 showed a slightly higher complete response (CR) rate (22% vs. 19.7% in the indirect comparison</a:t>
            </a:r>
            <a:r>
              <a:rPr lang="en-US" dirty="0" smtClean="0"/>
              <a:t>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/>
              <a:t>Grade 3 or 4 adverse events</a:t>
            </a:r>
            <a:r>
              <a:rPr lang="en-US" dirty="0"/>
              <a:t>: The incidence of severe (grade 3 or 4) adverse events was substantially lower with </a:t>
            </a:r>
            <a:r>
              <a:rPr lang="en-US" dirty="0" err="1"/>
              <a:t>nivolumab</a:t>
            </a:r>
            <a:r>
              <a:rPr lang="en-US" dirty="0"/>
              <a:t> plus </a:t>
            </a:r>
            <a:r>
              <a:rPr lang="en-US" dirty="0" err="1"/>
              <a:t>relatlimab</a:t>
            </a:r>
            <a:r>
              <a:rPr lang="en-US" dirty="0"/>
              <a:t> (23%) compared to </a:t>
            </a:r>
            <a:r>
              <a:rPr lang="en-US" dirty="0" err="1"/>
              <a:t>nivolumab</a:t>
            </a:r>
            <a:r>
              <a:rPr lang="en-US" dirty="0"/>
              <a:t> plus </a:t>
            </a:r>
            <a:r>
              <a:rPr lang="en-US" dirty="0" err="1"/>
              <a:t>ipilimumab</a:t>
            </a:r>
            <a:r>
              <a:rPr lang="en-US" dirty="0"/>
              <a:t> (61-62%).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/>
              <a:t>Treatment </a:t>
            </a:r>
            <a:r>
              <a:rPr lang="en-US" u="sng" dirty="0" smtClean="0"/>
              <a:t>discontinuation: </a:t>
            </a:r>
            <a:r>
              <a:rPr lang="en-US" dirty="0" smtClean="0"/>
              <a:t>due </a:t>
            </a:r>
            <a:r>
              <a:rPr lang="en-US" dirty="0"/>
              <a:t>to adverse events was also significantly lower in the </a:t>
            </a:r>
            <a:r>
              <a:rPr lang="en-US" dirty="0" err="1"/>
              <a:t>relatlimab</a:t>
            </a:r>
            <a:r>
              <a:rPr lang="en-US" dirty="0"/>
              <a:t> arm (18% vs. 41%).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/>
              <a:t>Adverse event categories: </a:t>
            </a:r>
            <a:r>
              <a:rPr lang="en-US" dirty="0" err="1"/>
              <a:t>Relatlimab</a:t>
            </a:r>
            <a:r>
              <a:rPr lang="en-US" dirty="0"/>
              <a:t> also showed lower rates of specific adverse events, particularly gastrointestinal and hepatic events, as noted in a comparison of TRAEs by category. </a:t>
            </a: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lower toxicity of the </a:t>
            </a:r>
            <a:r>
              <a:rPr lang="en-US" dirty="0" err="1"/>
              <a:t>nivolumab-relatlimab</a:t>
            </a:r>
            <a:r>
              <a:rPr lang="en-US" dirty="0"/>
              <a:t> combination suggests it may be a more tolerable option for a broader range of patients, potentially allowing for more sustained therapy, which can impact long-term outcomes. </a:t>
            </a: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23730" y="6459785"/>
            <a:ext cx="7485259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02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Treatment </a:t>
            </a:r>
            <a:r>
              <a:rPr lang="en-US" b="1" dirty="0" smtClean="0"/>
              <a:t>selection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800" dirty="0"/>
              <a:t>phase III </a:t>
            </a:r>
            <a:r>
              <a:rPr lang="en-US" sz="1800" dirty="0" smtClean="0"/>
              <a:t>DREAMSEQ trial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800" dirty="0"/>
              <a:t>phase </a:t>
            </a:r>
            <a:r>
              <a:rPr lang="en-US" sz="1800" dirty="0" smtClean="0"/>
              <a:t>II SECOMBIT trial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1800" dirty="0"/>
              <a:t>phase II EBIN </a:t>
            </a:r>
            <a:r>
              <a:rPr lang="en-US" sz="1800" dirty="0" smtClean="0"/>
              <a:t>trial</a:t>
            </a:r>
            <a:endParaRPr lang="en-US" sz="18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First-line </a:t>
            </a:r>
            <a:r>
              <a:rPr lang="en-US" sz="1800" dirty="0" err="1" smtClean="0"/>
              <a:t>nivolumab</a:t>
            </a:r>
            <a:r>
              <a:rPr lang="en-US" sz="1800" dirty="0" smtClean="0"/>
              <a:t>/</a:t>
            </a:r>
            <a:r>
              <a:rPr lang="en-US" sz="1800" dirty="0" err="1" smtClean="0"/>
              <a:t>ipilimumab</a:t>
            </a:r>
            <a:r>
              <a:rPr lang="en-US" sz="1800" dirty="0" smtClean="0"/>
              <a:t> is </a:t>
            </a:r>
            <a:r>
              <a:rPr lang="en-US" sz="1800" dirty="0"/>
              <a:t>the preferred treatment when </a:t>
            </a:r>
            <a:r>
              <a:rPr lang="en-US" sz="1800" dirty="0" smtClean="0"/>
              <a:t>a </a:t>
            </a:r>
            <a:r>
              <a:rPr lang="en-US" sz="1800" dirty="0"/>
              <a:t>rapid response </a:t>
            </a:r>
            <a:r>
              <a:rPr lang="en-US" sz="1800" dirty="0" smtClean="0"/>
              <a:t>is not </a:t>
            </a:r>
            <a:r>
              <a:rPr lang="en-US" sz="1800" dirty="0"/>
              <a:t>required due to aggressive/symptomatic </a:t>
            </a:r>
            <a:r>
              <a:rPr lang="en-US" sz="1800" dirty="0" smtClean="0"/>
              <a:t>disease, with targeted </a:t>
            </a:r>
            <a:r>
              <a:rPr lang="en-US" sz="1800" dirty="0"/>
              <a:t>therapies reserved for subsequent treatment lines</a:t>
            </a:r>
            <a:r>
              <a:rPr lang="en-US" sz="1800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The optimal duration of induction targeted therapy and </a:t>
            </a:r>
            <a:r>
              <a:rPr lang="en-US" sz="1800" dirty="0" smtClean="0"/>
              <a:t>the best </a:t>
            </a:r>
            <a:r>
              <a:rPr lang="en-US" sz="1800" dirty="0"/>
              <a:t>targeted therapy combination is currently unknown</a:t>
            </a:r>
            <a:r>
              <a:rPr lang="en-US" sz="180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/>
              <a:t>Atkins MB, Lee SJ, </a:t>
            </a:r>
            <a:r>
              <a:rPr lang="en-US" sz="1100" dirty="0" err="1"/>
              <a:t>Chmielowski</a:t>
            </a:r>
            <a:r>
              <a:rPr lang="en-US" sz="1100" dirty="0"/>
              <a:t> B, et al. Combination </a:t>
            </a:r>
            <a:r>
              <a:rPr lang="en-US" sz="1100" dirty="0" err="1"/>
              <a:t>dabrafenib</a:t>
            </a:r>
            <a:r>
              <a:rPr lang="en-US" sz="1100" dirty="0"/>
              <a:t> and </a:t>
            </a:r>
            <a:r>
              <a:rPr lang="en-US" sz="1100" dirty="0" err="1"/>
              <a:t>trametinib</a:t>
            </a:r>
            <a:r>
              <a:rPr lang="en-US" sz="1100" dirty="0"/>
              <a:t> versus combination </a:t>
            </a:r>
            <a:r>
              <a:rPr lang="en-US" sz="1100" dirty="0" err="1"/>
              <a:t>nivolumab</a:t>
            </a:r>
            <a:r>
              <a:rPr lang="en-US" sz="1100" dirty="0"/>
              <a:t> and </a:t>
            </a:r>
            <a:r>
              <a:rPr lang="en-US" sz="1100" dirty="0" err="1"/>
              <a:t>ipilimumab</a:t>
            </a:r>
            <a:r>
              <a:rPr lang="en-US" sz="1100" dirty="0"/>
              <a:t> for patients with advanced BRAF-mutant melanoma: the </a:t>
            </a:r>
            <a:r>
              <a:rPr lang="en-US" sz="1100" dirty="0" err="1"/>
              <a:t>DREAMseq</a:t>
            </a:r>
            <a:r>
              <a:rPr lang="en-US" sz="1100" dirty="0"/>
              <a:t> trial-ECOGACRIN EA6134. J </a:t>
            </a:r>
            <a:r>
              <a:rPr lang="en-US" sz="1100" dirty="0" err="1"/>
              <a:t>Clin</a:t>
            </a:r>
            <a:r>
              <a:rPr lang="en-US" sz="1100" dirty="0"/>
              <a:t> </a:t>
            </a:r>
            <a:r>
              <a:rPr lang="en-US" sz="1100" dirty="0" err="1"/>
              <a:t>Oncol</a:t>
            </a:r>
            <a:r>
              <a:rPr lang="en-US" sz="1100" dirty="0"/>
              <a:t>. 2023;41(2):186-197</a:t>
            </a:r>
            <a:r>
              <a:rPr lang="en-US" sz="1100" dirty="0" smtClean="0"/>
              <a:t>. (265)</a:t>
            </a:r>
          </a:p>
          <a:p>
            <a:pPr marL="228600" indent="-228600">
              <a:lnSpc>
                <a:spcPct val="100000"/>
              </a:lnSpc>
              <a:buFont typeface="+mj-lt"/>
              <a:buAutoNum type="arabicPeriod"/>
            </a:pPr>
            <a:r>
              <a:rPr lang="en-US" sz="1100" dirty="0" err="1" smtClean="0"/>
              <a:t>Ascierto</a:t>
            </a:r>
            <a:r>
              <a:rPr lang="en-US" sz="1100" dirty="0" smtClean="0"/>
              <a:t> </a:t>
            </a:r>
            <a:r>
              <a:rPr lang="en-US" sz="1100" dirty="0"/>
              <a:t>PA, </a:t>
            </a:r>
            <a:r>
              <a:rPr lang="en-US" sz="1100" dirty="0" err="1"/>
              <a:t>Mandalà</a:t>
            </a:r>
            <a:r>
              <a:rPr lang="en-US" sz="1100" dirty="0"/>
              <a:t> M, </a:t>
            </a:r>
            <a:r>
              <a:rPr lang="en-US" sz="1100" dirty="0" err="1"/>
              <a:t>Ferrucci</a:t>
            </a:r>
            <a:r>
              <a:rPr lang="en-US" sz="1100" dirty="0"/>
              <a:t> PF, et al. Sequencing of </a:t>
            </a:r>
            <a:r>
              <a:rPr lang="en-US" sz="1100" dirty="0" err="1" smtClean="0"/>
              <a:t>ipilimumab</a:t>
            </a:r>
            <a:r>
              <a:rPr lang="en-US" sz="1100" dirty="0" smtClean="0"/>
              <a:t> plus </a:t>
            </a:r>
            <a:r>
              <a:rPr lang="en-US" sz="1100" dirty="0" err="1"/>
              <a:t>nivolumab</a:t>
            </a:r>
            <a:r>
              <a:rPr lang="en-US" sz="1100" dirty="0"/>
              <a:t> and </a:t>
            </a:r>
            <a:r>
              <a:rPr lang="en-US" sz="1100" dirty="0" err="1"/>
              <a:t>encorafenib</a:t>
            </a:r>
            <a:r>
              <a:rPr lang="en-US" sz="1100" dirty="0"/>
              <a:t> plus </a:t>
            </a:r>
            <a:r>
              <a:rPr lang="en-US" sz="1100" dirty="0" err="1"/>
              <a:t>binimetinib</a:t>
            </a:r>
            <a:r>
              <a:rPr lang="en-US" sz="1100" dirty="0"/>
              <a:t> for untreated </a:t>
            </a:r>
            <a:r>
              <a:rPr lang="en-US" sz="1100" dirty="0" err="1" smtClean="0"/>
              <a:t>BRAFmutated</a:t>
            </a:r>
            <a:r>
              <a:rPr lang="en-US" sz="1100" dirty="0" smtClean="0"/>
              <a:t> metastatic </a:t>
            </a:r>
            <a:r>
              <a:rPr lang="en-US" sz="1100" dirty="0"/>
              <a:t>melanoma (SECOMBIT): a randomized, </a:t>
            </a:r>
            <a:r>
              <a:rPr lang="en-US" sz="1100" dirty="0" smtClean="0"/>
              <a:t>three-arm, open-label </a:t>
            </a:r>
            <a:r>
              <a:rPr lang="en-US" sz="1100" dirty="0"/>
              <a:t>phase II trial. J </a:t>
            </a:r>
            <a:r>
              <a:rPr lang="en-US" sz="1100" dirty="0" err="1"/>
              <a:t>Clin</a:t>
            </a:r>
            <a:r>
              <a:rPr lang="en-US" sz="1100" dirty="0"/>
              <a:t> </a:t>
            </a:r>
            <a:r>
              <a:rPr lang="en-US" sz="1100" dirty="0" err="1"/>
              <a:t>Oncol</a:t>
            </a:r>
            <a:r>
              <a:rPr lang="en-US" sz="1100" dirty="0"/>
              <a:t>. 2023;41(2):212-221</a:t>
            </a:r>
            <a:r>
              <a:rPr lang="en-US" sz="1100" dirty="0" smtClean="0"/>
              <a:t>. (69)</a:t>
            </a:r>
          </a:p>
          <a:p>
            <a:pPr marL="228600" indent="-228600">
              <a:lnSpc>
                <a:spcPct val="100000"/>
              </a:lnSpc>
              <a:buFont typeface="+mj-lt"/>
              <a:buAutoNum type="arabicPeriod"/>
            </a:pPr>
            <a:r>
              <a:rPr lang="en-US" sz="1100" dirty="0"/>
              <a:t>Robert C, </a:t>
            </a:r>
            <a:r>
              <a:rPr lang="en-US" sz="1100" dirty="0" err="1"/>
              <a:t>Dutriaux</a:t>
            </a:r>
            <a:r>
              <a:rPr lang="en-US" sz="1100" dirty="0"/>
              <a:t> C, </a:t>
            </a:r>
            <a:r>
              <a:rPr lang="en-US" sz="1100" dirty="0" err="1"/>
              <a:t>Oppong</a:t>
            </a:r>
            <a:r>
              <a:rPr lang="en-US" sz="1100" dirty="0"/>
              <a:t> FB, et al. Combination of </a:t>
            </a:r>
            <a:r>
              <a:rPr lang="en-US" sz="1100" dirty="0" err="1" smtClean="0"/>
              <a:t>encorafenib</a:t>
            </a:r>
            <a:r>
              <a:rPr lang="en-US" sz="1100" dirty="0" smtClean="0"/>
              <a:t> and </a:t>
            </a:r>
            <a:r>
              <a:rPr lang="en-US" sz="1100" dirty="0" err="1"/>
              <a:t>binimetinib</a:t>
            </a:r>
            <a:r>
              <a:rPr lang="en-US" sz="1100" dirty="0"/>
              <a:t> followed by </a:t>
            </a:r>
            <a:r>
              <a:rPr lang="en-US" sz="1100" dirty="0" err="1"/>
              <a:t>ipilimumab</a:t>
            </a:r>
            <a:r>
              <a:rPr lang="en-US" sz="1100" dirty="0"/>
              <a:t> and </a:t>
            </a:r>
            <a:r>
              <a:rPr lang="en-US" sz="1100" dirty="0" err="1"/>
              <a:t>nivolumab</a:t>
            </a:r>
            <a:r>
              <a:rPr lang="en-US" sz="1100" dirty="0"/>
              <a:t> versus </a:t>
            </a:r>
            <a:r>
              <a:rPr lang="en-US" sz="1100" dirty="0" err="1" smtClean="0"/>
              <a:t>ipilimumab</a:t>
            </a:r>
            <a:r>
              <a:rPr lang="en-US" sz="1100" dirty="0" smtClean="0"/>
              <a:t> and </a:t>
            </a:r>
            <a:r>
              <a:rPr lang="en-US" sz="1100" dirty="0" err="1"/>
              <a:t>nivolumab</a:t>
            </a:r>
            <a:r>
              <a:rPr lang="en-US" sz="1100" dirty="0"/>
              <a:t> in patients with advanced </a:t>
            </a:r>
            <a:r>
              <a:rPr lang="en-US" sz="1100" dirty="0" smtClean="0"/>
              <a:t>BRAF-V600E/</a:t>
            </a:r>
            <a:r>
              <a:rPr lang="en-US" sz="1100" dirty="0" err="1" smtClean="0"/>
              <a:t>Kmutated</a:t>
            </a:r>
            <a:r>
              <a:rPr lang="en-US" sz="1100" dirty="0" smtClean="0"/>
              <a:t> melanoma</a:t>
            </a:r>
            <a:r>
              <a:rPr lang="en-US" sz="1100" dirty="0"/>
              <a:t>: the primary analysis of an EORTC </a:t>
            </a:r>
            <a:r>
              <a:rPr lang="en-US" sz="1100" dirty="0" smtClean="0"/>
              <a:t>randomized phase </a:t>
            </a:r>
            <a:r>
              <a:rPr lang="en-US" sz="1100" dirty="0"/>
              <a:t>II study (EBIN). J </a:t>
            </a:r>
            <a:r>
              <a:rPr lang="en-US" sz="1100" dirty="0" err="1"/>
              <a:t>Clin</a:t>
            </a:r>
            <a:r>
              <a:rPr lang="en-US" sz="1100" dirty="0"/>
              <a:t> </a:t>
            </a:r>
            <a:r>
              <a:rPr lang="en-US" sz="1100" dirty="0" err="1"/>
              <a:t>Oncol</a:t>
            </a:r>
            <a:r>
              <a:rPr lang="en-US" sz="1100" dirty="0"/>
              <a:t>. 2024;42(</a:t>
            </a:r>
            <a:r>
              <a:rPr lang="en-US" sz="1100" dirty="0" err="1"/>
              <a:t>suppl</a:t>
            </a:r>
            <a:r>
              <a:rPr lang="en-US" sz="1100" dirty="0"/>
              <a:t> 17):LBA9503</a:t>
            </a:r>
            <a:r>
              <a:rPr lang="en-US" sz="1100" dirty="0" smtClean="0"/>
              <a:t>. (271)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228600" indent="-228600" algn="l">
              <a:buFont typeface="+mj-lt"/>
              <a:buAutoNum type="arabicPeriod"/>
            </a:pP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21720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Second-line treatment /stage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3123107"/>
            <a:ext cx="4998720" cy="2812774"/>
          </a:xfrm>
        </p:spPr>
        <p:txBody>
          <a:bodyPr vert="horz" lIns="0" tIns="45720" rIns="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>
                <a:solidFill>
                  <a:srgbClr val="C00000"/>
                </a:solidFill>
              </a:rPr>
              <a:t>imatinib</a:t>
            </a:r>
            <a:r>
              <a:rPr lang="en-US" sz="1800" dirty="0"/>
              <a:t>, </a:t>
            </a:r>
            <a:r>
              <a:rPr lang="en-US" sz="1800" dirty="0" err="1"/>
              <a:t>dasatinib</a:t>
            </a:r>
            <a:r>
              <a:rPr lang="en-US" sz="1800" dirty="0"/>
              <a:t> (activating mutations of KIT)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Tumor-infiltrating lymphocyte therapy (TIL) </a:t>
            </a:r>
            <a:r>
              <a:rPr lang="en-US" sz="1800" dirty="0" err="1"/>
              <a:t>Lifileucel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/>
              <a:t>Larotrectinib</a:t>
            </a:r>
            <a:r>
              <a:rPr lang="en-US" sz="1800" dirty="0"/>
              <a:t>, </a:t>
            </a:r>
            <a:r>
              <a:rPr lang="en-US" sz="1800" dirty="0" err="1"/>
              <a:t>entrectinib</a:t>
            </a:r>
            <a:r>
              <a:rPr lang="en-US" sz="1800" dirty="0"/>
              <a:t> </a:t>
            </a:r>
            <a:r>
              <a:rPr lang="en-US" sz="1800" dirty="0" smtClean="0"/>
              <a:t> (NTRK fusions) 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/>
              <a:t>Crizotinib</a:t>
            </a:r>
            <a:r>
              <a:rPr lang="en-US" sz="1800" dirty="0"/>
              <a:t>, </a:t>
            </a:r>
            <a:r>
              <a:rPr lang="en-US" sz="1800" dirty="0" err="1"/>
              <a:t>entrectinib</a:t>
            </a:r>
            <a:r>
              <a:rPr lang="en-US" sz="1800" dirty="0"/>
              <a:t> </a:t>
            </a:r>
            <a:r>
              <a:rPr lang="en-US" sz="1800" dirty="0" smtClean="0"/>
              <a:t>(ROS1 fusions)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/>
              <a:t>Trametinib</a:t>
            </a:r>
            <a:r>
              <a:rPr lang="en-US" sz="1800" dirty="0"/>
              <a:t>  </a:t>
            </a:r>
            <a:r>
              <a:rPr lang="en-US" sz="1800" dirty="0" smtClean="0"/>
              <a:t>(BRAF non-V600 mutation)</a:t>
            </a:r>
            <a:endParaRPr lang="en-US" sz="1800" dirty="0"/>
          </a:p>
          <a:p>
            <a:pPr marL="0" indent="0">
              <a:lnSpc>
                <a:spcPct val="100000"/>
              </a:lnSpc>
              <a:buNone/>
            </a:pPr>
            <a:endParaRPr lang="en-US" sz="1800" baseline="30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3123107"/>
            <a:ext cx="5649532" cy="262407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defTabSz="91440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404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6692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4980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932688" indent="-18288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11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3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5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1700000" indent="-228600" defTabSz="9144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algn="l"/>
            <a:r>
              <a:rPr lang="en-US" sz="1800" dirty="0" smtClean="0"/>
              <a:t>  </a:t>
            </a:r>
            <a:r>
              <a:rPr lang="en-US" sz="1800" dirty="0" err="1" smtClean="0"/>
              <a:t>Binimetinib</a:t>
            </a:r>
            <a:r>
              <a:rPr lang="en-US" sz="1800" dirty="0" smtClean="0"/>
              <a:t> (NRAS-mutated tumors) </a:t>
            </a:r>
            <a:r>
              <a:rPr lang="en-US" sz="1800" dirty="0"/>
              <a:t>(for progression </a:t>
            </a:r>
            <a:r>
              <a:rPr lang="en-US" sz="1800" dirty="0" smtClean="0"/>
              <a:t>    following ICI therapy</a:t>
            </a:r>
            <a:r>
              <a:rPr lang="en-US" sz="1800" dirty="0"/>
              <a:t>) </a:t>
            </a:r>
          </a:p>
          <a:p>
            <a:pPr algn="l"/>
            <a:r>
              <a:rPr lang="en-US" sz="1800" dirty="0" smtClean="0"/>
              <a:t>  Combination </a:t>
            </a:r>
            <a:r>
              <a:rPr lang="en-US" sz="1800" dirty="0"/>
              <a:t>BRAF/MEK + PD(L)-1 checkpoint inhibitors (</a:t>
            </a:r>
            <a:r>
              <a:rPr lang="en-US" sz="1800" dirty="0" err="1"/>
              <a:t>eg</a:t>
            </a:r>
            <a:r>
              <a:rPr lang="en-US" sz="1800" dirty="0"/>
              <a:t>, </a:t>
            </a:r>
            <a:r>
              <a:rPr lang="en-US" sz="1800" dirty="0" err="1"/>
              <a:t>dabrafenib</a:t>
            </a:r>
            <a:r>
              <a:rPr lang="en-US" sz="1800" dirty="0"/>
              <a:t>/</a:t>
            </a:r>
            <a:r>
              <a:rPr lang="en-US" sz="1800" dirty="0" err="1"/>
              <a:t>trametinib</a:t>
            </a:r>
            <a:r>
              <a:rPr lang="en-US" sz="1800" dirty="0"/>
              <a:t> + </a:t>
            </a:r>
            <a:r>
              <a:rPr lang="en-US" sz="1800" dirty="0" err="1"/>
              <a:t>pembrolizumab</a:t>
            </a:r>
            <a:r>
              <a:rPr lang="en-US" sz="1800" dirty="0"/>
              <a:t> or </a:t>
            </a:r>
            <a:r>
              <a:rPr lang="en-US" sz="1800" dirty="0" err="1"/>
              <a:t>vemurafenib</a:t>
            </a:r>
            <a:r>
              <a:rPr lang="en-US" sz="1800" dirty="0"/>
              <a:t>/</a:t>
            </a:r>
            <a:r>
              <a:rPr lang="en-US" sz="1800" dirty="0" err="1"/>
              <a:t>cobimetinib</a:t>
            </a:r>
            <a:r>
              <a:rPr lang="en-US" sz="1800" dirty="0"/>
              <a:t> + </a:t>
            </a:r>
            <a:r>
              <a:rPr lang="en-US" sz="1800" dirty="0" err="1"/>
              <a:t>atezolizumabx</a:t>
            </a:r>
            <a:r>
              <a:rPr lang="en-US" sz="1800" dirty="0"/>
              <a:t> if BRAF V600 mutation positive)</a:t>
            </a:r>
          </a:p>
          <a:p>
            <a:pPr algn="l"/>
            <a:r>
              <a:rPr lang="en-US" sz="1800" dirty="0" smtClean="0"/>
              <a:t>  </a:t>
            </a:r>
            <a:r>
              <a:rPr lang="en-US" sz="1800" dirty="0"/>
              <a:t>Cytotoxic agents</a:t>
            </a:r>
            <a:r>
              <a:rPr lang="en-US" sz="1800" dirty="0" smtClean="0"/>
              <a:t>: </a:t>
            </a:r>
            <a:r>
              <a:rPr lang="en-US" sz="1400" dirty="0" err="1" smtClean="0">
                <a:solidFill>
                  <a:srgbClr val="C00000"/>
                </a:solidFill>
              </a:rPr>
              <a:t>dacarbazine</a:t>
            </a:r>
            <a:r>
              <a:rPr lang="en-US" sz="1400" dirty="0"/>
              <a:t>, </a:t>
            </a:r>
            <a:r>
              <a:rPr lang="en-US" sz="1400" dirty="0" err="1">
                <a:solidFill>
                  <a:srgbClr val="C00000"/>
                </a:solidFill>
              </a:rPr>
              <a:t>temozolomide</a:t>
            </a:r>
            <a:r>
              <a:rPr lang="en-US" sz="1400" dirty="0"/>
              <a:t>, paclitaxel, </a:t>
            </a:r>
            <a:r>
              <a:rPr lang="en-US" sz="1400" dirty="0" smtClean="0"/>
              <a:t>              albumin-bound </a:t>
            </a:r>
            <a:r>
              <a:rPr lang="en-US" sz="1400" dirty="0"/>
              <a:t>paclitaxel, </a:t>
            </a:r>
            <a:r>
              <a:rPr lang="en-US" sz="1400" dirty="0">
                <a:solidFill>
                  <a:srgbClr val="C00000"/>
                </a:solidFill>
              </a:rPr>
              <a:t>carboplatin/paclitaxel</a:t>
            </a:r>
            <a:r>
              <a:rPr lang="en-US" sz="1400" dirty="0" smtClean="0"/>
              <a:t>,                                               and </a:t>
            </a:r>
            <a:r>
              <a:rPr lang="en-US" sz="1400" dirty="0" err="1"/>
              <a:t>cisplatin</a:t>
            </a:r>
            <a:r>
              <a:rPr lang="en-US" sz="1400" dirty="0"/>
              <a:t>/vinblastine/</a:t>
            </a:r>
            <a:r>
              <a:rPr lang="en-US" sz="1400" dirty="0" err="1"/>
              <a:t>dacarbazine</a:t>
            </a:r>
            <a:r>
              <a:rPr lang="en-US" sz="1400" dirty="0"/>
              <a:t> (</a:t>
            </a:r>
            <a:r>
              <a:rPr lang="en-US" sz="1400" dirty="0" smtClean="0"/>
              <a:t>CVD)</a:t>
            </a:r>
            <a:endParaRPr lang="en-US" sz="1800" dirty="0"/>
          </a:p>
          <a:p>
            <a:pPr algn="l"/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991673" y="1828970"/>
            <a:ext cx="10550373" cy="1195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</a:lvl1pPr>
          </a:lstStyle>
          <a:p>
            <a:pPr marL="91440" indent="-91440" defTabSz="914400"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Treatment options for the second-line setting depend on the therapy used in the first line</a:t>
            </a:r>
          </a:p>
          <a:p>
            <a:pPr marL="91440" indent="-91440" defTabSz="914400"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Only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pembrolizumab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ipilim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um</a:t>
            </a:r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ab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monotherapy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and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Lifileucel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are EMA or FDA approved for second-line use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1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Melanoma </a:t>
            </a:r>
            <a:r>
              <a:rPr lang="en-US" b="1" dirty="0" smtClean="0"/>
              <a:t>Brain Metastases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Patients with symptomatic MBMs have a poorer outcome. </a:t>
            </a: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neurosurgery</a:t>
            </a:r>
            <a:r>
              <a:rPr lang="en-US" dirty="0"/>
              <a:t>, stereotactic radiosurgery (SRS), targeted therapy with a BRAF inhibitor (</a:t>
            </a:r>
            <a:r>
              <a:rPr lang="en-US" dirty="0" err="1"/>
              <a:t>BRAFi</a:t>
            </a:r>
            <a:r>
              <a:rPr lang="en-US" dirty="0"/>
              <a:t>)–MEK inhibitor (</a:t>
            </a:r>
            <a:r>
              <a:rPr lang="en-US" dirty="0" err="1"/>
              <a:t>MEKi</a:t>
            </a:r>
            <a:r>
              <a:rPr lang="en-US" dirty="0"/>
              <a:t>) combination and </a:t>
            </a:r>
            <a:r>
              <a:rPr lang="en-US" dirty="0" smtClean="0"/>
              <a:t>immunotherapies.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Patients with </a:t>
            </a:r>
            <a:r>
              <a:rPr lang="en-US" dirty="0">
                <a:solidFill>
                  <a:srgbClr val="C00000"/>
                </a:solidFill>
              </a:rPr>
              <a:t>asymptomatic MBMs </a:t>
            </a:r>
            <a:r>
              <a:rPr lang="en-US" dirty="0"/>
              <a:t>should preferably </a:t>
            </a:r>
            <a:r>
              <a:rPr lang="en-US" dirty="0" smtClean="0"/>
              <a:t>be treated </a:t>
            </a:r>
            <a:r>
              <a:rPr lang="en-US" dirty="0"/>
              <a:t>upfront with </a:t>
            </a:r>
            <a:r>
              <a:rPr lang="en-US" dirty="0" err="1" smtClean="0"/>
              <a:t>nivolumab</a:t>
            </a:r>
            <a:r>
              <a:rPr lang="en-US" dirty="0" smtClean="0"/>
              <a:t>/</a:t>
            </a:r>
            <a:r>
              <a:rPr lang="en-US" dirty="0" err="1" smtClean="0"/>
              <a:t>ipilimumab</a:t>
            </a: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brain radiotherapy (WBRT) should be avoided whenever possible due to its lack of evidence for efficacy</a:t>
            </a:r>
            <a:r>
              <a:rPr lang="en-US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There </a:t>
            </a:r>
            <a:r>
              <a:rPr lang="en-US" dirty="0"/>
              <a:t>are currently </a:t>
            </a:r>
            <a:r>
              <a:rPr lang="en-US" u="sng" dirty="0"/>
              <a:t>no systemic </a:t>
            </a:r>
            <a:r>
              <a:rPr lang="en-US" dirty="0"/>
              <a:t>treatment </a:t>
            </a:r>
            <a:r>
              <a:rPr lang="en-US" dirty="0" smtClean="0"/>
              <a:t>options specifically </a:t>
            </a:r>
            <a:r>
              <a:rPr lang="en-US" u="sng" dirty="0"/>
              <a:t>approved</a:t>
            </a:r>
            <a:r>
              <a:rPr lang="en-US" dirty="0"/>
              <a:t> for use in treating </a:t>
            </a:r>
            <a:r>
              <a:rPr lang="en-US" dirty="0" smtClean="0"/>
              <a:t>MBMs.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Standard chemotherapy agents (</a:t>
            </a:r>
            <a:r>
              <a:rPr lang="en-US" dirty="0" err="1" smtClean="0"/>
              <a:t>temozolamide</a:t>
            </a:r>
            <a:r>
              <a:rPr lang="en-US" dirty="0" smtClean="0"/>
              <a:t> and </a:t>
            </a:r>
            <a:r>
              <a:rPr lang="en-US" dirty="0" err="1" smtClean="0"/>
              <a:t>fotemustine</a:t>
            </a:r>
            <a:r>
              <a:rPr lang="en-US" dirty="0" smtClean="0"/>
              <a:t> ) </a:t>
            </a:r>
            <a:r>
              <a:rPr lang="en-US" dirty="0"/>
              <a:t>have proved to have limited activity in brain metastases; presumably due to their limited ability or inability to cross the </a:t>
            </a:r>
            <a:r>
              <a:rPr lang="en-US" dirty="0" smtClean="0"/>
              <a:t>BBB</a:t>
            </a:r>
            <a:endParaRPr lang="en-US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/>
              <a:t>Lehrer EJ, </a:t>
            </a:r>
            <a:r>
              <a:rPr lang="en-US" sz="800" dirty="0" err="1"/>
              <a:t>Kowalchuk</a:t>
            </a:r>
            <a:r>
              <a:rPr lang="en-US" sz="800" dirty="0"/>
              <a:t> RO, </a:t>
            </a:r>
            <a:r>
              <a:rPr lang="en-US" sz="800" dirty="0" err="1"/>
              <a:t>Gurewitz</a:t>
            </a:r>
            <a:r>
              <a:rPr lang="en-US" sz="800" dirty="0"/>
              <a:t> J, et al. Concurrent Administration of Immune Checkpoint Inhibitors and Stereotactic Radiosurgery is Not Associated with an Increased Risk of Radiation Necrosis: An International Multicenter Study of 657 Patients. </a:t>
            </a:r>
            <a:r>
              <a:rPr lang="en-US" sz="800" i="1" dirty="0" err="1"/>
              <a:t>Int</a:t>
            </a:r>
            <a:r>
              <a:rPr lang="en-US" sz="800" i="1" dirty="0"/>
              <a:t> J Rad </a:t>
            </a:r>
            <a:r>
              <a:rPr lang="en-US" sz="800" i="1" dirty="0" err="1"/>
              <a:t>Oncol</a:t>
            </a:r>
            <a:r>
              <a:rPr lang="en-US" sz="800" i="1" dirty="0"/>
              <a:t> </a:t>
            </a:r>
            <a:r>
              <a:rPr lang="en-US" sz="800" i="1" dirty="0" err="1"/>
              <a:t>Biol</a:t>
            </a:r>
            <a:r>
              <a:rPr lang="en-US" sz="800" i="1" dirty="0"/>
              <a:t> Physics. </a:t>
            </a:r>
            <a:r>
              <a:rPr lang="en-US" sz="800" dirty="0"/>
              <a:t>2022;114(3; supplement):E58.</a:t>
            </a:r>
            <a:endParaRPr lang="en-US" sz="800" dirty="0" smtClean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/>
              <a:t>Gondi V, Bauman G, Bradfield L, et al. Radiation Therapy for Brain Metastases: An ASTRO Clinical Practice Guideline. </a:t>
            </a:r>
            <a:r>
              <a:rPr lang="en-US" sz="800" i="1" dirty="0"/>
              <a:t>Practical Radiation Oncology. </a:t>
            </a:r>
            <a:r>
              <a:rPr lang="en-US" sz="800" dirty="0"/>
              <a:t>2022;12(4):265-282.</a:t>
            </a:r>
          </a:p>
        </p:txBody>
      </p:sp>
    </p:spTree>
    <p:extLst>
      <p:ext uri="{BB962C8B-B14F-4D97-AF65-F5344CB8AC3E}">
        <p14:creationId xmlns:p14="http://schemas.microsoft.com/office/powerpoint/2010/main" val="28609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THANK YOU </a:t>
            </a: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5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the highest incidence rates observed in </a:t>
            </a:r>
            <a:r>
              <a:rPr lang="en-US" sz="1800" dirty="0" smtClean="0"/>
              <a:t>Western and northern countries (Europe, </a:t>
            </a:r>
            <a:r>
              <a:rPr lang="en-US" sz="1800" dirty="0"/>
              <a:t>America </a:t>
            </a:r>
            <a:r>
              <a:rPr lang="en-US" sz="1800" dirty="0" smtClean="0"/>
              <a:t>, Australia)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Melanoma is rare in most African and Asian </a:t>
            </a:r>
            <a:r>
              <a:rPr lang="en-US" sz="1800" dirty="0" smtClean="0"/>
              <a:t>countries </a:t>
            </a:r>
            <a:r>
              <a:rPr lang="en-US" sz="1800" baseline="30000" dirty="0" smtClean="0"/>
              <a:t>(1)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UV irradiation has been identified as a major carcinogen involved in </a:t>
            </a:r>
            <a:r>
              <a:rPr lang="en-US" sz="1800" dirty="0" err="1"/>
              <a:t>melanomagenesis</a:t>
            </a:r>
            <a:r>
              <a:rPr lang="en-US" sz="1800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UV irradiation is associated with a distinct DNA damage signature and a high rate of mutations per </a:t>
            </a:r>
            <a:r>
              <a:rPr lang="en-US" sz="1800" dirty="0" err="1"/>
              <a:t>megabase</a:t>
            </a:r>
            <a:r>
              <a:rPr lang="en-US" sz="1800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In a </a:t>
            </a:r>
            <a:r>
              <a:rPr lang="en-US" sz="1800" dirty="0" err="1"/>
              <a:t>randomised</a:t>
            </a:r>
            <a:r>
              <a:rPr lang="en-US" sz="1800" dirty="0"/>
              <a:t> trial, prevention of UV exposure, including the regular use of </a:t>
            </a:r>
            <a:r>
              <a:rPr lang="en-US" sz="1800" u="sng" dirty="0"/>
              <a:t>sunscreen</a:t>
            </a:r>
            <a:r>
              <a:rPr lang="en-US" sz="1800" dirty="0"/>
              <a:t>, has been shown to diminish the incidence of primary cutaneous melanomas in an Australian population</a:t>
            </a:r>
            <a:r>
              <a:rPr lang="en-US" sz="1800" dirty="0" smtClean="0"/>
              <a:t>. </a:t>
            </a:r>
            <a:r>
              <a:rPr lang="en-US" sz="1800" baseline="30000" dirty="0" smtClean="0"/>
              <a:t>(3)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The Cancer Genome Atlas (TCGA) melanoma </a:t>
            </a:r>
            <a:r>
              <a:rPr lang="en-US" sz="1800" dirty="0" err="1"/>
              <a:t>programme</a:t>
            </a:r>
            <a:r>
              <a:rPr lang="en-US" sz="1800" dirty="0"/>
              <a:t>, a UV signature (i.e. high fraction of C&gt;T transitions at </a:t>
            </a:r>
            <a:r>
              <a:rPr lang="en-US" sz="1800" dirty="0" err="1"/>
              <a:t>dyprimidines</a:t>
            </a:r>
            <a:r>
              <a:rPr lang="en-US" sz="1800" dirty="0"/>
              <a:t>) was identified in </a:t>
            </a:r>
            <a:r>
              <a:rPr lang="en-US" sz="1800" u="sng" dirty="0"/>
              <a:t>&gt;75% </a:t>
            </a:r>
            <a:r>
              <a:rPr lang="en-US" sz="1800" dirty="0"/>
              <a:t>of melanoma samples </a:t>
            </a:r>
            <a:r>
              <a:rPr lang="en-US" sz="1800" dirty="0" smtClean="0"/>
              <a:t>profiled.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among all cancer types profiled by the TCGA, melanoma was associated with the </a:t>
            </a:r>
            <a:r>
              <a:rPr lang="en-US" sz="1800" u="sng" dirty="0"/>
              <a:t>highest</a:t>
            </a:r>
            <a:r>
              <a:rPr lang="en-US" sz="1800" dirty="0"/>
              <a:t> </a:t>
            </a:r>
            <a:r>
              <a:rPr lang="en-US" sz="1800" dirty="0" smtClean="0"/>
              <a:t>tumor </a:t>
            </a:r>
            <a:r>
              <a:rPr lang="en-US" sz="1800" dirty="0"/>
              <a:t>(somatic) mutation burden </a:t>
            </a:r>
            <a:r>
              <a:rPr lang="en-US" sz="1800" dirty="0" smtClean="0"/>
              <a:t>overall. </a:t>
            </a:r>
            <a:r>
              <a:rPr lang="en-US" sz="1800" baseline="30000" dirty="0" smtClean="0"/>
              <a:t>(2)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67117"/>
            <a:ext cx="11094720" cy="365125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r>
              <a:rPr lang="en-US" sz="800" dirty="0"/>
              <a:t>Arnold M, Singh D, </a:t>
            </a:r>
            <a:r>
              <a:rPr lang="en-US" sz="800" dirty="0" err="1"/>
              <a:t>Laversanne</a:t>
            </a:r>
            <a:r>
              <a:rPr lang="en-US" sz="800" dirty="0"/>
              <a:t> M, et al. Global Burden of Cutaneous Melanoma in 2020 and Projections to 2040. </a:t>
            </a:r>
            <a:r>
              <a:rPr lang="en-US" sz="800" i="1" dirty="0"/>
              <a:t>JAMA </a:t>
            </a:r>
            <a:r>
              <a:rPr lang="en-US" sz="800" i="1" dirty="0" err="1"/>
              <a:t>Dermatol</a:t>
            </a:r>
            <a:r>
              <a:rPr lang="en-US" sz="800" i="1" dirty="0"/>
              <a:t>. </a:t>
            </a:r>
            <a:r>
              <a:rPr lang="en-US" sz="800" dirty="0"/>
              <a:t>2022;158(5):495-503</a:t>
            </a:r>
            <a:r>
              <a:rPr lang="en-US" sz="800" dirty="0" smtClean="0"/>
              <a:t>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n-US" sz="800" dirty="0"/>
              <a:t>Cancer Genome Atlas Network. Genomic Classification of Cutaneous Melanoma. </a:t>
            </a:r>
            <a:r>
              <a:rPr lang="en-US" sz="800" i="1" dirty="0"/>
              <a:t>Cell. </a:t>
            </a:r>
            <a:r>
              <a:rPr lang="en-US" sz="800" dirty="0"/>
              <a:t>2015;161(7):1681-1696. </a:t>
            </a:r>
            <a:r>
              <a:rPr lang="en-US" sz="800" dirty="0" smtClean="0"/>
              <a:t> 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en-US" sz="800" dirty="0"/>
              <a:t>Green AC, Williams GM, Logan V, et al. Reduced melanoma after regular sunscreen use: randomized trial follow-up. </a:t>
            </a:r>
            <a:r>
              <a:rPr lang="en-US" sz="800" i="1" dirty="0"/>
              <a:t>J </a:t>
            </a:r>
            <a:r>
              <a:rPr lang="en-US" sz="800" i="1" dirty="0" err="1"/>
              <a:t>Clin</a:t>
            </a:r>
            <a:r>
              <a:rPr lang="en-US" sz="800" i="1" dirty="0"/>
              <a:t> </a:t>
            </a:r>
            <a:r>
              <a:rPr lang="en-US" sz="800" i="1" dirty="0" err="1"/>
              <a:t>Oncol</a:t>
            </a:r>
            <a:r>
              <a:rPr lang="en-US" sz="800" i="1" dirty="0"/>
              <a:t>. </a:t>
            </a:r>
            <a:r>
              <a:rPr lang="en-US" sz="800" dirty="0"/>
              <a:t>2011;29(3):257-263. </a:t>
            </a:r>
            <a:r>
              <a:rPr lang="en-US" sz="800" dirty="0" smtClean="0"/>
              <a:t>(1996-2006-n=1621)</a:t>
            </a:r>
          </a:p>
        </p:txBody>
      </p:sp>
    </p:spTree>
    <p:extLst>
      <p:ext uri="{BB962C8B-B14F-4D97-AF65-F5344CB8AC3E}">
        <p14:creationId xmlns:p14="http://schemas.microsoft.com/office/powerpoint/2010/main" val="385021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Overview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Most melanomas are cutaneous, but can also be mucosal (~1.4%) or ocular (3–5%) in </a:t>
            </a:r>
            <a:r>
              <a:rPr lang="en-US" dirty="0" smtClean="0"/>
              <a:t>origin.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Among ocular melanomas, 83% arise from uvea, 5% from conjunctiva, and 10% from other </a:t>
            </a:r>
            <a:r>
              <a:rPr lang="en-US" dirty="0" smtClean="0"/>
              <a:t>sites. The </a:t>
            </a:r>
            <a:r>
              <a:rPr lang="en-US" dirty="0"/>
              <a:t>most common site for </a:t>
            </a:r>
            <a:r>
              <a:rPr lang="en-US" u="sng" dirty="0" err="1"/>
              <a:t>uveal</a:t>
            </a:r>
            <a:r>
              <a:rPr lang="en-US" dirty="0"/>
              <a:t> melanoma is the choroid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Mucosal melanoma is a </a:t>
            </a:r>
            <a:r>
              <a:rPr lang="en-US" u="sng" dirty="0"/>
              <a:t>rare and aggressive </a:t>
            </a:r>
            <a:r>
              <a:rPr lang="en-US" dirty="0"/>
              <a:t>subtype of melanoma that is associated with a particularly poor prognosis.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Its genetic profile differs from that of ultraviolet (UV)-induced melanomas, with a </a:t>
            </a:r>
            <a:r>
              <a:rPr lang="en-US" u="sng" dirty="0"/>
              <a:t>lower mutational burden </a:t>
            </a:r>
            <a:r>
              <a:rPr lang="en-US" dirty="0"/>
              <a:t>and more structural variants.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 Compared with cutaneous melanoma, mucosal melanoma is associated with a lower frequency of BRAF (0%-21% versus 42%-50%) and RAS mutations (5%-25% versus 30%) but a higher frequency of </a:t>
            </a:r>
            <a:r>
              <a:rPr lang="en-US" u="sng" dirty="0"/>
              <a:t>KIT mutations (10%-15% versus 5%-10%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005840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/>
              <a:t>Chang AE, </a:t>
            </a:r>
            <a:r>
              <a:rPr lang="en-US" dirty="0" err="1"/>
              <a:t>Karnell</a:t>
            </a:r>
            <a:r>
              <a:rPr lang="en-US" dirty="0"/>
              <a:t> LH, </a:t>
            </a:r>
            <a:r>
              <a:rPr lang="en-US" dirty="0" err="1"/>
              <a:t>Menck</a:t>
            </a:r>
            <a:r>
              <a:rPr lang="en-US" dirty="0"/>
              <a:t> HR. The National Cancer Data Base report on cutaneous and </a:t>
            </a:r>
            <a:r>
              <a:rPr lang="en-US" dirty="0" err="1"/>
              <a:t>noncutaneous</a:t>
            </a:r>
            <a:r>
              <a:rPr lang="en-US" dirty="0"/>
              <a:t> melanoma: a summary of 84,836 cases from the past decade. The American College of Surgeons Commission on Cancer and the American Cancer Society. Cancer </a:t>
            </a:r>
            <a:r>
              <a:rPr lang="en-US" dirty="0" smtClean="0"/>
              <a:t>2019; </a:t>
            </a:r>
            <a:r>
              <a:rPr lang="en-US" dirty="0"/>
              <a:t>83(8): 1664–1678.</a:t>
            </a:r>
          </a:p>
        </p:txBody>
      </p:sp>
    </p:spTree>
    <p:extLst>
      <p:ext uri="{BB962C8B-B14F-4D97-AF65-F5344CB8AC3E}">
        <p14:creationId xmlns:p14="http://schemas.microsoft.com/office/powerpoint/2010/main" val="366422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Overview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Melanoma is an </a:t>
            </a:r>
            <a:r>
              <a:rPr lang="en-US" u="sng" dirty="0"/>
              <a:t>immunogenic</a:t>
            </a:r>
            <a:r>
              <a:rPr lang="en-US" dirty="0"/>
              <a:t> </a:t>
            </a:r>
            <a:r>
              <a:rPr lang="en-US" dirty="0" smtClean="0"/>
              <a:t>tumor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targeting immunological pathways for the development of efficacious treatments is </a:t>
            </a:r>
            <a:r>
              <a:rPr lang="en-US" dirty="0" smtClean="0"/>
              <a:t>essential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 many decades, the most common treatment regimens for metastatic melanoma were the systemic </a:t>
            </a:r>
            <a:r>
              <a:rPr lang="en-US" dirty="0" err="1"/>
              <a:t>immuno</a:t>
            </a:r>
            <a:r>
              <a:rPr lang="en-US" dirty="0"/>
              <a:t>-stimulating cytokines such as interleukin-2 (IL-2) and interferon-alpha (</a:t>
            </a:r>
            <a:r>
              <a:rPr lang="en-US" dirty="0" smtClean="0"/>
              <a:t>IFN-α)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aseline="30000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use of immune checkpoint inhibitors, immunotherapy for melanoma has substantially improved</a:t>
            </a:r>
            <a:r>
              <a:rPr lang="en-US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 err="1"/>
              <a:t>Ipilimumab</a:t>
            </a:r>
            <a:r>
              <a:rPr lang="en-US" dirty="0"/>
              <a:t>, the first fully humanized immunoglobulin (</a:t>
            </a:r>
            <a:r>
              <a:rPr lang="en-US" dirty="0" err="1"/>
              <a:t>Ig</a:t>
            </a:r>
            <a:r>
              <a:rPr lang="en-US" dirty="0"/>
              <a:t>) G1 monoclonal antibody, was approved for metastatic </a:t>
            </a:r>
            <a:r>
              <a:rPr lang="en-US" dirty="0" smtClean="0"/>
              <a:t>melanoma (2011). </a:t>
            </a:r>
            <a:r>
              <a:rPr lang="en-US" dirty="0" err="1"/>
              <a:t>Ipilimumab</a:t>
            </a:r>
            <a:r>
              <a:rPr lang="en-US" dirty="0"/>
              <a:t> blocks the cytotoxic T-lymphocyte antigen (CTLA)-4 to produce anticancer </a:t>
            </a:r>
            <a:r>
              <a:rPr lang="en-US" dirty="0" smtClean="0"/>
              <a:t>effects.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/>
              <a:t>Atkins MB, </a:t>
            </a:r>
            <a:r>
              <a:rPr lang="en-US" sz="800" dirty="0" err="1"/>
              <a:t>Lotze</a:t>
            </a:r>
            <a:r>
              <a:rPr lang="en-US" sz="800" dirty="0"/>
              <a:t> MT, </a:t>
            </a:r>
            <a:r>
              <a:rPr lang="en-US" sz="800" dirty="0" err="1"/>
              <a:t>Dutcher</a:t>
            </a:r>
            <a:r>
              <a:rPr lang="en-US" sz="800" dirty="0"/>
              <a:t> JP, Fisher RI, Weiss G, </a:t>
            </a:r>
            <a:r>
              <a:rPr lang="en-US" sz="800" dirty="0" err="1"/>
              <a:t>Margolin</a:t>
            </a:r>
            <a:r>
              <a:rPr lang="en-US" sz="800" dirty="0"/>
              <a:t> K, et al. High-dose recombinant interleukin 2 therapy for patients with </a:t>
            </a:r>
            <a:r>
              <a:rPr lang="en-US" sz="800" dirty="0" smtClean="0"/>
              <a:t>metastatic melanoma</a:t>
            </a:r>
            <a:r>
              <a:rPr lang="en-US" sz="800" dirty="0"/>
              <a:t>: analysis of 270 patients treated between 1985 and 1993. J </a:t>
            </a:r>
            <a:r>
              <a:rPr lang="en-US" sz="800" dirty="0" err="1"/>
              <a:t>Clin</a:t>
            </a:r>
            <a:r>
              <a:rPr lang="en-US" sz="800" dirty="0"/>
              <a:t> </a:t>
            </a:r>
            <a:r>
              <a:rPr lang="en-US" sz="800" dirty="0" err="1"/>
              <a:t>Oncol</a:t>
            </a:r>
            <a:r>
              <a:rPr lang="en-US" sz="800" dirty="0"/>
              <a:t>. 1999;17(7):</a:t>
            </a:r>
            <a:r>
              <a:rPr lang="en-US" sz="800" dirty="0" smtClean="0"/>
              <a:t>2105–16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/>
              <a:t>Mahoney KM, Freeman GJ, McDermott DF. The next immune-checkpoint inhibitors: PD-1/PD-L1 blockade in melanoma. </a:t>
            </a:r>
            <a:r>
              <a:rPr lang="en-US" sz="800" dirty="0" err="1"/>
              <a:t>Clin</a:t>
            </a:r>
            <a:r>
              <a:rPr lang="en-US" sz="800" dirty="0"/>
              <a:t> </a:t>
            </a:r>
            <a:r>
              <a:rPr lang="en-US" sz="800" dirty="0" err="1"/>
              <a:t>Ther</a:t>
            </a:r>
            <a:r>
              <a:rPr lang="en-US" sz="800" dirty="0"/>
              <a:t>. 2015;37(4):764–82.</a:t>
            </a:r>
          </a:p>
        </p:txBody>
      </p:sp>
    </p:spTree>
    <p:extLst>
      <p:ext uri="{BB962C8B-B14F-4D97-AF65-F5344CB8AC3E}">
        <p14:creationId xmlns:p14="http://schemas.microsoft.com/office/powerpoint/2010/main" val="39218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279044"/>
            <a:ext cx="10058400" cy="1450757"/>
          </a:xfrm>
        </p:spPr>
        <p:txBody>
          <a:bodyPr/>
          <a:lstStyle/>
          <a:p>
            <a:pPr algn="ctr"/>
            <a:r>
              <a:rPr lang="en-US" b="1" dirty="0" smtClean="0"/>
              <a:t>Staging System</a:t>
            </a:r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242516"/>
            <a:ext cx="10605648" cy="3462545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66800" y="6459785"/>
            <a:ext cx="7442189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/>
              <a:t>AJCC Cancer Staging Manual, </a:t>
            </a:r>
            <a:r>
              <a:rPr lang="en-US" dirty="0" smtClean="0"/>
              <a:t>Eighth Edition </a:t>
            </a:r>
            <a:r>
              <a:rPr lang="en-US" dirty="0"/>
              <a:t>(2017)</a:t>
            </a:r>
          </a:p>
        </p:txBody>
      </p:sp>
    </p:spTree>
    <p:extLst>
      <p:ext uri="{BB962C8B-B14F-4D97-AF65-F5344CB8AC3E}">
        <p14:creationId xmlns:p14="http://schemas.microsoft.com/office/powerpoint/2010/main" val="359333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273026"/>
            <a:ext cx="10058400" cy="1450757"/>
          </a:xfrm>
        </p:spPr>
        <p:txBody>
          <a:bodyPr/>
          <a:lstStyle/>
          <a:p>
            <a:pPr algn="ctr"/>
            <a:r>
              <a:rPr lang="en-US" b="1" dirty="0" smtClean="0"/>
              <a:t>Staging System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454302"/>
            <a:ext cx="10487336" cy="3230881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459785"/>
            <a:ext cx="7442189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/>
              <a:t>AJCC Cancer Staging Manual, Eighth Edition (2017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17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277773"/>
            <a:ext cx="10058400" cy="1450757"/>
          </a:xfrm>
        </p:spPr>
        <p:txBody>
          <a:bodyPr/>
          <a:lstStyle/>
          <a:p>
            <a:pPr algn="ctr"/>
            <a:r>
              <a:rPr lang="en-US" b="1" dirty="0" smtClean="0"/>
              <a:t>Staging System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537" y="2112892"/>
            <a:ext cx="8345515" cy="3552411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2574" y="6459785"/>
            <a:ext cx="7296415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/>
              <a:t>AJCC Cancer Staging Manual, Eighth Edition (2017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4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STAGING AND RISK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960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/>
              <a:t>Physical </a:t>
            </a:r>
            <a:r>
              <a:rPr lang="en-US" u="sng" dirty="0" smtClean="0"/>
              <a:t>examination (</a:t>
            </a:r>
            <a:r>
              <a:rPr lang="en-US" u="sng" dirty="0" err="1" smtClean="0"/>
              <a:t>Dermoscopy</a:t>
            </a:r>
            <a:r>
              <a:rPr lang="en-US" dirty="0" smtClean="0"/>
              <a:t>) </a:t>
            </a:r>
            <a:r>
              <a:rPr lang="en-US" dirty="0"/>
              <a:t>with special attention to any suspicious pigmented lesions, </a:t>
            </a:r>
            <a:r>
              <a:rPr lang="en-US" dirty="0" err="1"/>
              <a:t>tumour</a:t>
            </a:r>
            <a:r>
              <a:rPr lang="en-US" dirty="0"/>
              <a:t> satellites, in-transit metastases (</a:t>
            </a:r>
            <a:r>
              <a:rPr lang="en-US" u="sng" dirty="0"/>
              <a:t>ITMs</a:t>
            </a:r>
            <a:r>
              <a:rPr lang="en-US" dirty="0"/>
              <a:t>) and regional lymph nodes (</a:t>
            </a:r>
            <a:r>
              <a:rPr lang="en-US" u="sng" dirty="0"/>
              <a:t>LNs</a:t>
            </a:r>
            <a:r>
              <a:rPr lang="en-US" dirty="0"/>
              <a:t>) is mandatory. </a:t>
            </a: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In low-risk primary cutaneous melanomas (pT1a), no additional investigations are necessary</a:t>
            </a:r>
            <a:r>
              <a:rPr lang="en-US" dirty="0" smtClean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In higher </a:t>
            </a:r>
            <a:r>
              <a:rPr lang="en-US" dirty="0" err="1"/>
              <a:t>tumour</a:t>
            </a:r>
            <a:r>
              <a:rPr lang="en-US" dirty="0"/>
              <a:t> stages, </a:t>
            </a:r>
            <a:r>
              <a:rPr lang="en-US" u="sng" dirty="0"/>
              <a:t>ultrasound (US) </a:t>
            </a:r>
            <a:r>
              <a:rPr lang="en-US" dirty="0"/>
              <a:t>for the detection of possible </a:t>
            </a:r>
            <a:r>
              <a:rPr lang="en-US" dirty="0" err="1"/>
              <a:t>locoregional</a:t>
            </a:r>
            <a:r>
              <a:rPr lang="en-US" dirty="0"/>
              <a:t> LN metastasis and/or computed tomography </a:t>
            </a:r>
            <a:r>
              <a:rPr lang="en-US" u="sng" dirty="0"/>
              <a:t>(CT) </a:t>
            </a:r>
            <a:r>
              <a:rPr lang="en-US" dirty="0"/>
              <a:t>or positron emission tomography </a:t>
            </a:r>
            <a:r>
              <a:rPr lang="en-US" u="sng" dirty="0"/>
              <a:t>(PET) </a:t>
            </a:r>
            <a:r>
              <a:rPr lang="en-US" dirty="0"/>
              <a:t>scans represent options to ensure proper </a:t>
            </a:r>
            <a:r>
              <a:rPr lang="en-US" dirty="0" err="1"/>
              <a:t>tumour</a:t>
            </a:r>
            <a:r>
              <a:rPr lang="en-US" dirty="0"/>
              <a:t> extension assessment before surgical treatment and staging with sentinel lymph node biopsy </a:t>
            </a:r>
            <a:r>
              <a:rPr lang="en-US" u="sng" dirty="0"/>
              <a:t>(SLNB</a:t>
            </a:r>
            <a:r>
              <a:rPr lang="en-US" u="sng" dirty="0" smtClean="0"/>
              <a:t>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 patients with disease stage IIB or higher, brain magnetic resonance imaging (</a:t>
            </a:r>
            <a:r>
              <a:rPr lang="en-US" u="sng" dirty="0"/>
              <a:t>MRI</a:t>
            </a:r>
            <a:r>
              <a:rPr lang="en-US" dirty="0"/>
              <a:t>) should be carried </a:t>
            </a:r>
            <a:r>
              <a:rPr lang="en-US" dirty="0" smtClean="0"/>
              <a:t>out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u="sng" dirty="0"/>
              <a:t>Mutation testing </a:t>
            </a:r>
            <a:r>
              <a:rPr lang="en-US" dirty="0"/>
              <a:t>should be considered for high-risk, clinical stage IIB-IIC and </a:t>
            </a:r>
            <a:r>
              <a:rPr lang="en-US" dirty="0" smtClean="0"/>
              <a:t>above.</a:t>
            </a:r>
            <a:endParaRPr lang="en-US" dirty="0"/>
          </a:p>
          <a:p>
            <a:pPr marL="0" indent="0">
              <a:lnSpc>
                <a:spcPct val="100000"/>
              </a:lnSpc>
              <a:buNone/>
            </a:pPr>
            <a:endParaRPr lang="en-US" dirty="0" smtClean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97280" y="6459785"/>
            <a:ext cx="11094720" cy="365125"/>
          </a:xfrm>
        </p:spPr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/>
              <a:t>Long GV, </a:t>
            </a:r>
            <a:r>
              <a:rPr lang="en-US" sz="800" dirty="0" err="1"/>
              <a:t>Swetter</a:t>
            </a:r>
            <a:r>
              <a:rPr lang="en-US" sz="800" dirty="0"/>
              <a:t> SM, </a:t>
            </a:r>
            <a:r>
              <a:rPr lang="en-US" sz="800" dirty="0" err="1"/>
              <a:t>Menzies</a:t>
            </a:r>
            <a:r>
              <a:rPr lang="en-US" sz="800" dirty="0"/>
              <a:t> AM, et al. Cutaneous melanoma. </a:t>
            </a:r>
            <a:r>
              <a:rPr lang="en-US" sz="800" i="1" dirty="0"/>
              <a:t>Lancet. </a:t>
            </a:r>
            <a:r>
              <a:rPr lang="en-US" sz="800" dirty="0"/>
              <a:t>2023;402(10400):485-502. </a:t>
            </a:r>
          </a:p>
        </p:txBody>
      </p:sp>
    </p:spTree>
    <p:extLst>
      <p:ext uri="{BB962C8B-B14F-4D97-AF65-F5344CB8AC3E}">
        <p14:creationId xmlns:p14="http://schemas.microsoft.com/office/powerpoint/2010/main" val="360442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1747</TotalTime>
  <Words>3109</Words>
  <Application>Microsoft Office PowerPoint</Application>
  <PresentationFormat>Widescreen</PresentationFormat>
  <Paragraphs>234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Retrospect</vt:lpstr>
      <vt:lpstr>Clinical Practice Highlights For Cutaneous MELANOMA ESMO 2025</vt:lpstr>
      <vt:lpstr>Introduction </vt:lpstr>
      <vt:lpstr>Introduction</vt:lpstr>
      <vt:lpstr>Overview </vt:lpstr>
      <vt:lpstr>Overview </vt:lpstr>
      <vt:lpstr>Staging System</vt:lpstr>
      <vt:lpstr>Staging System</vt:lpstr>
      <vt:lpstr>Staging System</vt:lpstr>
      <vt:lpstr>STAGING AND RISK ASSESSMENT</vt:lpstr>
      <vt:lpstr>SLNB </vt:lpstr>
      <vt:lpstr>Molecular characterization</vt:lpstr>
      <vt:lpstr>Molecular characterization</vt:lpstr>
      <vt:lpstr>Predictive and Prognostic Biomarkers</vt:lpstr>
      <vt:lpstr>MANAGEMENT OF localized melanoma</vt:lpstr>
      <vt:lpstr>Adjuvant Radiotherapy</vt:lpstr>
      <vt:lpstr>Treatment of locoregional melanoma</vt:lpstr>
      <vt:lpstr>Adjuvant treatment </vt:lpstr>
      <vt:lpstr>Resectable stage III disease+</vt:lpstr>
      <vt:lpstr>Resectable stage III disease</vt:lpstr>
      <vt:lpstr>Unresectable stage III and IV</vt:lpstr>
      <vt:lpstr>Unresectable stage III and IV</vt:lpstr>
      <vt:lpstr>An indirect comparison of the RELATIVITY-047 and CheckMate-067 trial</vt:lpstr>
      <vt:lpstr>Treatment selection</vt:lpstr>
      <vt:lpstr>Second-line treatment /stage IV</vt:lpstr>
      <vt:lpstr>Melanoma Brain Metastases</vt:lpstr>
      <vt:lpstr>THANK YOU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Hazem</dc:creator>
  <cp:lastModifiedBy>Hazem</cp:lastModifiedBy>
  <cp:revision>177</cp:revision>
  <dcterms:created xsi:type="dcterms:W3CDTF">2024-06-16T10:19:30Z</dcterms:created>
  <dcterms:modified xsi:type="dcterms:W3CDTF">2025-12-03T10:10:25Z</dcterms:modified>
</cp:coreProperties>
</file>